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66" r:id="rId5"/>
    <p:sldId id="265" r:id="rId6"/>
    <p:sldId id="267" r:id="rId7"/>
    <p:sldId id="268" r:id="rId8"/>
    <p:sldId id="257" r:id="rId9"/>
    <p:sldId id="271" r:id="rId10"/>
    <p:sldId id="273" r:id="rId11"/>
    <p:sldId id="274" r:id="rId12"/>
    <p:sldId id="258" r:id="rId13"/>
    <p:sldId id="275" r:id="rId14"/>
    <p:sldId id="276" r:id="rId15"/>
    <p:sldId id="277" r:id="rId16"/>
    <p:sldId id="278" r:id="rId17"/>
    <p:sldId id="279" r:id="rId18"/>
    <p:sldId id="264" r:id="rId19"/>
    <p:sldId id="281" r:id="rId20"/>
    <p:sldId id="283" r:id="rId21"/>
    <p:sldId id="284" r:id="rId22"/>
    <p:sldId id="285" r:id="rId23"/>
    <p:sldId id="286" r:id="rId24"/>
    <p:sldId id="287" r:id="rId25"/>
    <p:sldId id="288" r:id="rId26"/>
    <p:sldId id="289" r:id="rId27"/>
    <p:sldId id="280" r:id="rId28"/>
    <p:sldId id="269" r:id="rId29"/>
    <p:sldId id="262" r:id="rId30"/>
    <p:sldId id="263" r:id="rId31"/>
  </p:sldIdLst>
  <p:sldSz cx="12192000" cy="6858000"/>
  <p:notesSz cx="6858000" cy="9144000"/>
  <p:embeddedFontLst>
    <p:embeddedFont>
      <p:font typeface="Vollkorn Black"/>
      <p:bold r:id="rId35"/>
    </p:embeddedFont>
    <p:embeddedFont>
      <p:font typeface="Calibri" panose="020F0502020204030204"/>
      <p:regular r:id="rId36"/>
      <p:bold r:id="rId37"/>
      <p:italic r:id="rId38"/>
      <p:boldItalic r:id="rId39"/>
    </p:embeddedFont>
    <p:embeddedFont>
      <p:font typeface="Montserrat SemiBold"/>
      <p:regular r:id="rId40"/>
      <p:bold r:id="rId41"/>
    </p:embeddedFont>
    <p:embeddedFont>
      <p:font typeface="Montserrat" panose="00000500000000000000"/>
      <p:regular r:id="rId42"/>
      <p:bold r:id="rId43"/>
      <p:italic r:id="rId44"/>
      <p:boldItalic r:id="rId45"/>
    </p:embeddedFont>
    <p:embeddedFont>
      <p:font typeface="Montserrat" panose="00000500000000000000" pitchFamily="2"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Segoe UI Historic" panose="020B0502040204020203" pitchFamily="34" charset="0"/>
      <p:regular r:id="rId54"/>
    </p:embeddedFont>
    <p:embeddedFont>
      <p:font typeface="Vollkorn Medium"/>
      <p:regular r:id="rId55"/>
      <p:italic r:id="rId56"/>
    </p:embeddedFont>
    <p:embeddedFont>
      <p:font typeface="Vollkorn ExtraBold"/>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font" Target="fonts/font23.fntdata"/><Relationship Id="rId56" Type="http://schemas.openxmlformats.org/officeDocument/2006/relationships/font" Target="fonts/font22.fntdata"/><Relationship Id="rId55" Type="http://schemas.openxmlformats.org/officeDocument/2006/relationships/font" Target="fonts/font21.fntdata"/><Relationship Id="rId54" Type="http://schemas.openxmlformats.org/officeDocument/2006/relationships/font" Target="fonts/font20.fntdata"/><Relationship Id="rId53" Type="http://schemas.openxmlformats.org/officeDocument/2006/relationships/font" Target="fonts/font19.fntdata"/><Relationship Id="rId52" Type="http://schemas.openxmlformats.org/officeDocument/2006/relationships/font" Target="fonts/font18.fntdata"/><Relationship Id="rId51" Type="http://schemas.openxmlformats.org/officeDocument/2006/relationships/font" Target="fonts/font17.fntdata"/><Relationship Id="rId50" Type="http://schemas.openxmlformats.org/officeDocument/2006/relationships/font" Target="fonts/font16.fntdata"/><Relationship Id="rId5" Type="http://schemas.openxmlformats.org/officeDocument/2006/relationships/slide" Target="slides/slide2.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notesMaster" Target="notesMasters/notesMaster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GT"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fld>
            <a:endParaRPr lang="es-G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fld>
            <a:endParaRPr lang="es-G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fld>
            <a:endParaRPr lang="es-G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fld>
            <a:endParaRPr lang="es-G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1" name="Google Shape;81;g1e0bd25976b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fld>
            <a:endParaRPr lang="es-G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s-GT"/>
            </a:fld>
            <a:endParaRPr lang="es-G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Diapositiva de título">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Título y objetos">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srcRect/>
          <a:stretch>
            <a:fill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Encabezado de sección">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matchingName="Imagen con título">
  <p:cSld name="PICTURE_WITH_CAPTION_TEXT">
    <p:spTree>
      <p:nvGrpSpPr>
        <p:cNvPr id="1" name="Shape 20"/>
        <p:cNvGrpSpPr/>
        <p:nvPr/>
      </p:nvGrpSpPr>
      <p:grpSpPr>
        <a:xfrm>
          <a:off x="0" y="0"/>
          <a:ext cx="0" cy="0"/>
          <a:chOff x="0" y="0"/>
          <a:chExt cx="0" cy="0"/>
        </a:xfrm>
      </p:grpSpPr>
      <p:pic>
        <p:nvPicPr>
          <p:cNvPr id="21" name="Google Shape;21;p18"/>
          <p:cNvPicPr preferRelativeResize="0"/>
          <p:nvPr/>
        </p:nvPicPr>
        <p:blipFill>
          <a:blip r:embed="rId2"/>
          <a:stretch>
            <a:fillRect/>
          </a:stretch>
        </p:blipFill>
        <p:spPr>
          <a:xfrm>
            <a:off x="9873425" y="4532475"/>
            <a:ext cx="2318575" cy="2325525"/>
          </a:xfrm>
          <a:prstGeom prst="rect">
            <a:avLst/>
          </a:prstGeom>
          <a:noFill/>
          <a:ln>
            <a:noFill/>
          </a:ln>
        </p:spPr>
      </p:pic>
      <p:sp>
        <p:nvSpPr>
          <p:cNvPr id="22" name="Google Shape;22;p18"/>
          <p:cNvSpPr/>
          <p:nvPr/>
        </p:nvSpPr>
        <p:spPr>
          <a:xfrm>
            <a:off x="505325" y="6166975"/>
            <a:ext cx="3661200" cy="690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18"/>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24" name="Google Shape;24;p18"/>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eño personalizado 1">
  <p:cSld name="CUSTOM">
    <p:spTree>
      <p:nvGrpSpPr>
        <p:cNvPr id="1" name="Shape 29"/>
        <p:cNvGrpSpPr/>
        <p:nvPr/>
      </p:nvGrpSpPr>
      <p:grpSpPr>
        <a:xfrm>
          <a:off x="0" y="0"/>
          <a:ext cx="0" cy="0"/>
          <a:chOff x="0" y="0"/>
          <a:chExt cx="0" cy="0"/>
        </a:xfrm>
      </p:grpSpPr>
      <p:sp>
        <p:nvSpPr>
          <p:cNvPr id="30" name="Google Shape;30;g1e0bd25976b_0_157"/>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31" name="Google Shape;31;g1e0bd25976b_0_157"/>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matchingName="Título vertical y texto">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srcRect/>
          <a:stretch>
            <a:fill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10.jpe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6.xml"/><Relationship Id="rId2" Type="http://schemas.openxmlformats.org/officeDocument/2006/relationships/image" Target="../media/image27.png"/><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image" Target="../media/image29.jpeg"/><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2"/>
          <a:srcRect/>
          <a:stretch>
            <a:fill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3"/>
          <a:srcRect/>
          <a:stretch>
            <a:fillRect/>
          </a:stretch>
        </p:blipFill>
        <p:spPr>
          <a:xfrm>
            <a:off x="4962689" y="6333255"/>
            <a:ext cx="1206240" cy="479279"/>
          </a:xfrm>
          <a:prstGeom prst="rect">
            <a:avLst/>
          </a:prstGeom>
          <a:noFill/>
          <a:ln>
            <a:noFill/>
          </a:ln>
        </p:spPr>
      </p:pic>
      <p:sp>
        <p:nvSpPr>
          <p:cNvPr id="40" name="Google Shape;40;p1"/>
          <p:cNvSpPr txBox="1"/>
          <p:nvPr/>
        </p:nvSpPr>
        <p:spPr>
          <a:xfrm>
            <a:off x="6201980" y="6383918"/>
            <a:ext cx="1651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a:solidFill>
                  <a:srgbClr val="10304B"/>
                </a:solidFill>
                <a:latin typeface="Montserrat SemiBold"/>
                <a:ea typeface="Montserrat SemiBold"/>
                <a:cs typeface="Montserrat SemiBold"/>
                <a:sym typeface="Montserrat SemiBold"/>
              </a:rPr>
              <a:t>NOMBRE </a:t>
            </a:r>
            <a:endParaRPr lang="es-GT" sz="600" b="1" i="0" u="none" strike="noStrike" cap="none">
              <a:solidFill>
                <a:srgbClr val="10304B"/>
              </a:solidFill>
              <a:latin typeface="Montserrat SemiBold"/>
              <a:ea typeface="Montserrat SemiBold"/>
              <a:cs typeface="Montserrat SemiBold"/>
              <a:sym typeface="Montserrat SemiBold"/>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DE LA </a:t>
            </a:r>
            <a:endParaRPr lang="es-GT" sz="600" b="1">
              <a:solidFill>
                <a:srgbClr val="10304B"/>
              </a:solidFill>
              <a:latin typeface="Montserrat SemiBold"/>
              <a:ea typeface="Montserrat SemiBold"/>
              <a:cs typeface="Montserrat SemiBold"/>
              <a:sym typeface="Montserrat SemiBold"/>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INSTITUCIÓN</a:t>
            </a:r>
            <a:endParaRPr lang="es-GT" sz="600" b="1">
              <a:solidFill>
                <a:srgbClr val="10304B"/>
              </a:solidFill>
              <a:latin typeface="Montserrat SemiBold"/>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667456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g1e0bd25976b_0_37"/>
          <p:cNvSpPr txBox="1"/>
          <p:nvPr/>
        </p:nvSpPr>
        <p:spPr>
          <a:xfrm>
            <a:off x="870012" y="1047375"/>
            <a:ext cx="5450889"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panose="00000500000000000000"/>
                <a:ea typeface="Montserrat" panose="00000500000000000000"/>
                <a:cs typeface="Montserrat" panose="00000500000000000000"/>
                <a:sym typeface="Montserrat" panose="00000500000000000000"/>
              </a:rPr>
              <a:t>EJECUCIÓN PRESUPUESTARIA POR GRUPO DE GASTO AL PRIMER CUATRIMESTRE 2023</a:t>
            </a:r>
            <a:endParaRPr sz="2000" dirty="0">
              <a:solidFill>
                <a:schemeClr val="lt1"/>
              </a:solidFill>
            </a:endParaRPr>
          </a:p>
        </p:txBody>
      </p:sp>
      <p:pic>
        <p:nvPicPr>
          <p:cNvPr id="2" name="Imagen 1" descr="Gráfico, Histograma&#10;&#10;Descripción generada automáticamente"/>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376039" y="2312826"/>
            <a:ext cx="3788208" cy="2623158"/>
          </a:xfrm>
          <a:prstGeom prst="rect">
            <a:avLst/>
          </a:prstGeom>
          <a:noFill/>
        </p:spPr>
      </p:pic>
      <p:graphicFrame>
        <p:nvGraphicFramePr>
          <p:cNvPr id="4" name="Tabla 3"/>
          <p:cNvGraphicFramePr>
            <a:graphicFrameLocks noGrp="1"/>
          </p:cNvGraphicFramePr>
          <p:nvPr/>
        </p:nvGraphicFramePr>
        <p:xfrm>
          <a:off x="5922395" y="2312826"/>
          <a:ext cx="5272348" cy="2623157"/>
        </p:xfrm>
        <a:graphic>
          <a:graphicData uri="http://schemas.openxmlformats.org/drawingml/2006/table">
            <a:tbl>
              <a:tblPr firstRow="1" firstCol="1" bandRow="1">
                <a:tableStyleId>{5C22544A-7EE6-4342-B048-85BDC9FD1C3A}</a:tableStyleId>
              </a:tblPr>
              <a:tblGrid>
                <a:gridCol w="979448"/>
                <a:gridCol w="1012791"/>
                <a:gridCol w="1012791"/>
                <a:gridCol w="1254527"/>
                <a:gridCol w="1012791"/>
              </a:tblGrid>
              <a:tr h="291776">
                <a:tc gridSpan="5">
                  <a:txBody>
                    <a:bodyPr/>
                    <a:lstStyle/>
                    <a:p>
                      <a:pPr algn="ctr">
                        <a:lnSpc>
                          <a:spcPct val="107000"/>
                        </a:lnSpc>
                        <a:spcAft>
                          <a:spcPts val="800"/>
                        </a:spcAft>
                      </a:pPr>
                      <a:r>
                        <a:rPr lang="es-GT" sz="1000" kern="100">
                          <a:effectLst/>
                        </a:rPr>
                        <a:t>Primer Cuatrimestre Ejercicio Fiscal 2023</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cPr/>
                </a:tc>
                <a:tc hMerge="1">
                  <a:tcPr/>
                </a:tc>
                <a:tc hMerge="1">
                  <a:tcPr/>
                </a:tc>
                <a:tc hMerge="1">
                  <a:tcPr/>
                </a:tc>
              </a:tr>
              <a:tr h="229467">
                <a:tc gridSpan="5">
                  <a:txBody>
                    <a:bodyPr/>
                    <a:lstStyle/>
                    <a:p>
                      <a:pPr algn="ctr">
                        <a:lnSpc>
                          <a:spcPct val="107000"/>
                        </a:lnSpc>
                        <a:spcAft>
                          <a:spcPts val="800"/>
                        </a:spcAft>
                      </a:pPr>
                      <a:r>
                        <a:rPr lang="es-GT" sz="1000" kern="100">
                          <a:effectLst/>
                        </a:rPr>
                        <a:t>Cifras Generales (en Quetzales)</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cPr/>
                </a:tc>
                <a:tc hMerge="1">
                  <a:tcPr/>
                </a:tc>
                <a:tc hMerge="1">
                  <a:tcPr/>
                </a:tc>
                <a:tc hMerge="1">
                  <a:tcPr/>
                </a:tc>
              </a:tr>
              <a:tr h="471171">
                <a:tc>
                  <a:txBody>
                    <a:bodyPr/>
                    <a:lstStyle/>
                    <a:p>
                      <a:pPr algn="ctr">
                        <a:lnSpc>
                          <a:spcPct val="107000"/>
                        </a:lnSpc>
                        <a:spcAft>
                          <a:spcPts val="800"/>
                        </a:spcAft>
                      </a:pPr>
                      <a:r>
                        <a:rPr lang="es-GT" sz="1000" kern="100">
                          <a:effectLst/>
                        </a:rPr>
                        <a:t>Grupo de Gasto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Asignado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Vigente</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Ejecutado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Saldo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71171">
                <a:tc>
                  <a:txBody>
                    <a:bodyPr/>
                    <a:lstStyle/>
                    <a:p>
                      <a:pPr algn="ctr">
                        <a:lnSpc>
                          <a:spcPct val="107000"/>
                        </a:lnSpc>
                        <a:spcAft>
                          <a:spcPts val="800"/>
                        </a:spcAft>
                      </a:pPr>
                      <a:r>
                        <a:rPr lang="es-GT" sz="1000" kern="100">
                          <a:effectLst/>
                        </a:rPr>
                        <a:t>Grupo 000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dirty="0">
                          <a:effectLst/>
                        </a:rPr>
                        <a:t>18,871,056.00</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dirty="0">
                          <a:effectLst/>
                        </a:rPr>
                        <a:t>20,315,136.00</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dirty="0">
                          <a:effectLst/>
                        </a:rPr>
                        <a:t>6,025,795.23</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a:effectLst/>
                        </a:rPr>
                        <a:t>14,289,340.77</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71171">
                <a:tc>
                  <a:txBody>
                    <a:bodyPr/>
                    <a:lstStyle/>
                    <a:p>
                      <a:pPr algn="ctr">
                        <a:lnSpc>
                          <a:spcPct val="107000"/>
                        </a:lnSpc>
                        <a:spcAft>
                          <a:spcPts val="800"/>
                        </a:spcAft>
                      </a:pPr>
                      <a:r>
                        <a:rPr lang="es-GT" sz="1000" kern="100">
                          <a:effectLst/>
                        </a:rPr>
                        <a:t>Grupo 100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dirty="0">
                          <a:effectLst/>
                        </a:rPr>
                        <a:t>3,710,325.00</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dirty="0">
                          <a:effectLst/>
                        </a:rPr>
                        <a:t>3,831,455.00</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algn="r">
                        <a:lnSpc>
                          <a:spcPct val="107000"/>
                        </a:lnSpc>
                        <a:spcAft>
                          <a:spcPts val="800"/>
                        </a:spcAft>
                      </a:pPr>
                      <a:r>
                        <a:rPr lang="es-GT" sz="1000" kern="100" dirty="0">
                          <a:effectLst/>
                        </a:rPr>
                        <a:t>823,233.00</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dirty="0">
                          <a:effectLst/>
                        </a:rPr>
                        <a:t>3,008,222.00</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9467">
                <a:tc>
                  <a:txBody>
                    <a:bodyPr/>
                    <a:lstStyle/>
                    <a:p>
                      <a:pPr algn="ctr">
                        <a:lnSpc>
                          <a:spcPct val="107000"/>
                        </a:lnSpc>
                        <a:spcAft>
                          <a:spcPts val="800"/>
                        </a:spcAft>
                      </a:pPr>
                      <a:r>
                        <a:rPr lang="es-GT" sz="1000" kern="100">
                          <a:effectLst/>
                        </a:rPr>
                        <a:t>Grupo 200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dirty="0">
                          <a:effectLst/>
                        </a:rPr>
                        <a:t>756,275.00</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a:effectLst/>
                        </a:rPr>
                        <a:t>820,675.00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s-GT" sz="1000" kern="100" dirty="0">
                          <a:effectLst/>
                        </a:rPr>
                        <a:t>205,882.22</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s-GT" sz="1000" kern="100" dirty="0">
                          <a:effectLst/>
                        </a:rPr>
                        <a:t>614,792.78</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29467">
                <a:tc>
                  <a:txBody>
                    <a:bodyPr/>
                    <a:lstStyle/>
                    <a:p>
                      <a:pPr algn="ctr">
                        <a:lnSpc>
                          <a:spcPct val="107000"/>
                        </a:lnSpc>
                        <a:spcAft>
                          <a:spcPts val="800"/>
                        </a:spcAft>
                      </a:pPr>
                      <a:r>
                        <a:rPr lang="es-GT" sz="1000" kern="100">
                          <a:effectLst/>
                        </a:rPr>
                        <a:t>Grupo 300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a:effectLst/>
                        </a:rPr>
                        <a:t>563,400.00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a:effectLst/>
                        </a:rPr>
                        <a:t>750,652.00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s-GT" sz="1000" kern="100">
                          <a:effectLst/>
                        </a:rPr>
                        <a:t>554,744.00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s-GT" sz="1000" kern="100">
                          <a:effectLst/>
                        </a:rPr>
                        <a:t>195,908.00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29467">
                <a:tc>
                  <a:txBody>
                    <a:bodyPr/>
                    <a:lstStyle/>
                    <a:p>
                      <a:pPr algn="ctr">
                        <a:lnSpc>
                          <a:spcPct val="107000"/>
                        </a:lnSpc>
                        <a:spcAft>
                          <a:spcPts val="800"/>
                        </a:spcAft>
                      </a:pPr>
                      <a:r>
                        <a:rPr lang="es-GT" sz="1000" kern="100">
                          <a:effectLst/>
                        </a:rPr>
                        <a:t>Grupo 400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a:effectLst/>
                        </a:rPr>
                        <a:t>1,098,944.00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800"/>
                        </a:spcAft>
                      </a:pPr>
                      <a:r>
                        <a:rPr lang="es-GT" sz="1000" kern="100">
                          <a:effectLst/>
                        </a:rPr>
                        <a:t>930,864.00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s-GT" sz="1000" kern="100">
                          <a:effectLst/>
                        </a:rPr>
                        <a:t>259,998.76</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s-GT" sz="1000" kern="100" dirty="0">
                          <a:effectLst/>
                        </a:rPr>
                        <a:t>670,865.24</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6" name="CuadroTexto 5"/>
          <p:cNvSpPr txBox="1"/>
          <p:nvPr/>
        </p:nvSpPr>
        <p:spPr>
          <a:xfrm>
            <a:off x="3427690" y="5810625"/>
            <a:ext cx="6094520" cy="380938"/>
          </a:xfrm>
          <a:prstGeom prst="rect">
            <a:avLst/>
          </a:prstGeom>
          <a:noFill/>
        </p:spPr>
        <p:txBody>
          <a:bodyPr wrap="square">
            <a:spAutoFit/>
          </a:bodyPr>
          <a:lstStyle/>
          <a:p>
            <a:pPr marL="457200">
              <a:lnSpc>
                <a:spcPct val="150000"/>
              </a:lnSpc>
              <a:spcAft>
                <a:spcPts val="800"/>
              </a:spcAft>
            </a:pPr>
            <a:r>
              <a:rPr lang="es-GT" sz="1200" kern="100" dirty="0">
                <a:effectLst/>
                <a:latin typeface="Times New Roman" panose="02020603050405020304" pitchFamily="18" charset="0"/>
                <a:ea typeface="Calibri" panose="020F0502020204030204" pitchFamily="34" charset="0"/>
                <a:cs typeface="Times New Roman" panose="02020603050405020304" pitchFamily="18" charset="0"/>
              </a:rPr>
              <a:t>Fuente: Sistema de </a:t>
            </a:r>
            <a:r>
              <a:rPr lang="es-GT" sz="1050" kern="100" dirty="0">
                <a:effectLst/>
                <a:latin typeface="Times New Roman" panose="02020603050405020304" pitchFamily="18" charset="0"/>
                <a:ea typeface="Calibri" panose="020F0502020204030204" pitchFamily="34" charset="0"/>
                <a:cs typeface="Times New Roman" panose="02020603050405020304" pitchFamily="18" charset="0"/>
              </a:rPr>
              <a:t>Contabilidad</a:t>
            </a:r>
            <a:r>
              <a:rPr lang="es-GT" sz="1200" kern="100" dirty="0">
                <a:effectLst/>
                <a:latin typeface="Times New Roman" panose="02020603050405020304" pitchFamily="18" charset="0"/>
                <a:ea typeface="Calibri" panose="020F0502020204030204" pitchFamily="34" charset="0"/>
                <a:cs typeface="Times New Roman" panose="02020603050405020304" pitchFamily="18" charset="0"/>
              </a:rPr>
              <a:t> Integrada, al 30 de abril 2023</a:t>
            </a:r>
            <a:r>
              <a:rPr lang="es-GT" sz="1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G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120556" y="933950"/>
            <a:ext cx="4982232"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¿DESCRIBIR CUÁL ES LA IMPORTANCIA DEL</a:t>
            </a:r>
            <a:endParaRPr lang="es-GT" sz="2000"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0" marR="0" lvl="0" indent="0" algn="l" rtl="0">
              <a:spcBef>
                <a:spcPts val="0"/>
              </a:spcBef>
              <a:spcAft>
                <a:spcPts val="0"/>
              </a:spcAft>
              <a:buNone/>
            </a:pP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PAGO DE SERVIDORES PÚBLICOS</a:t>
            </a: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a:t>
            </a:r>
            <a:endParaRPr sz="2000" dirty="0">
              <a:solidFill>
                <a:srgbClr val="36B3CE"/>
              </a:solidFill>
            </a:endParaRPr>
          </a:p>
        </p:txBody>
      </p:sp>
      <p:sp>
        <p:nvSpPr>
          <p:cNvPr id="95" name="Google Shape;95;g1e0bd25976b_0_142"/>
          <p:cNvSpPr txBox="1"/>
          <p:nvPr/>
        </p:nvSpPr>
        <p:spPr>
          <a:xfrm>
            <a:off x="5172131" y="2430844"/>
            <a:ext cx="6120000" cy="233136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200" dirty="0">
                <a:solidFill>
                  <a:schemeClr val="dk1"/>
                </a:solidFill>
                <a:latin typeface="Montserrat" panose="00000500000000000000"/>
                <a:ea typeface="Montserrat" panose="00000500000000000000"/>
                <a:cs typeface="Montserrat" panose="00000500000000000000"/>
                <a:sym typeface="Montserrat" panose="00000500000000000000"/>
              </a:rPr>
              <a:t>En la Seprem, por su naturaleza de entidad asesora y coordinadora, la mayor parte del gasto está focalizado en el grupo cero, mismo que es utilizado para el pago de salarios y honorarios de personal permanente y/o temporal. </a:t>
            </a:r>
            <a:endParaRPr lang="es-GT" sz="12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2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200" dirty="0">
                <a:solidFill>
                  <a:schemeClr val="dk1"/>
                </a:solidFill>
                <a:latin typeface="Montserrat" panose="00000500000000000000"/>
                <a:ea typeface="Montserrat" panose="00000500000000000000"/>
                <a:cs typeface="Montserrat" panose="00000500000000000000"/>
                <a:sym typeface="Montserrat" panose="00000500000000000000"/>
              </a:rPr>
              <a:t>Durante el primer cuatrimestre se ejecutó un monto de </a:t>
            </a:r>
            <a:r>
              <a:rPr lang="es-GT" sz="1200" b="1" dirty="0">
                <a:solidFill>
                  <a:schemeClr val="dk1"/>
                </a:solidFill>
                <a:latin typeface="Montserrat" panose="00000500000000000000"/>
                <a:ea typeface="Montserrat" panose="00000500000000000000"/>
                <a:cs typeface="Montserrat" panose="00000500000000000000"/>
                <a:sym typeface="Montserrat" panose="00000500000000000000"/>
              </a:rPr>
              <a:t>Q6,025,795.23,</a:t>
            </a:r>
            <a:r>
              <a:rPr lang="es-GT" sz="1200" dirty="0">
                <a:solidFill>
                  <a:schemeClr val="dk1"/>
                </a:solidFill>
                <a:latin typeface="Montserrat" panose="00000500000000000000"/>
                <a:ea typeface="Montserrat" panose="00000500000000000000"/>
                <a:cs typeface="Montserrat" panose="00000500000000000000"/>
                <a:sym typeface="Montserrat" panose="00000500000000000000"/>
              </a:rPr>
              <a:t> quedando un saldo de </a:t>
            </a:r>
            <a:r>
              <a:rPr lang="es-GT" sz="1200" b="1" dirty="0">
                <a:solidFill>
                  <a:schemeClr val="dk1"/>
                </a:solidFill>
                <a:latin typeface="Montserrat" panose="00000500000000000000"/>
                <a:ea typeface="Montserrat" panose="00000500000000000000"/>
                <a:cs typeface="Montserrat" panose="00000500000000000000"/>
                <a:sym typeface="Montserrat" panose="00000500000000000000"/>
              </a:rPr>
              <a:t>Q14,289,340.77</a:t>
            </a:r>
            <a:r>
              <a:rPr lang="es-GT" sz="1200" dirty="0">
                <a:solidFill>
                  <a:schemeClr val="dk1"/>
                </a:solidFill>
                <a:latin typeface="Montserrat" panose="00000500000000000000"/>
                <a:ea typeface="Montserrat" panose="00000500000000000000"/>
                <a:cs typeface="Montserrat" panose="00000500000000000000"/>
                <a:sym typeface="Montserrat" panose="00000500000000000000"/>
              </a:rPr>
              <a:t>. </a:t>
            </a:r>
            <a:endParaRPr lang="es-GT" sz="1200" b="1" dirty="0">
              <a:solidFill>
                <a:schemeClr val="dk1"/>
              </a:solidFill>
              <a:latin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b="1" dirty="0">
              <a:solidFill>
                <a:schemeClr val="dk1"/>
              </a:solidFill>
              <a:latin typeface="Montserrat" panose="00000500000000000000"/>
              <a:sym typeface="Montserrat" panose="00000500000000000000"/>
            </a:endParaRPr>
          </a:p>
          <a:p>
            <a:pPr marL="0" marR="0" lvl="0" indent="0" algn="just" rtl="0">
              <a:lnSpc>
                <a:spcPct val="150000"/>
              </a:lnSpc>
              <a:spcBef>
                <a:spcPts val="0"/>
              </a:spcBef>
              <a:spcAft>
                <a:spcPts val="0"/>
              </a:spcAft>
              <a:buNone/>
            </a:pPr>
            <a:endParaRPr b="1" dirty="0"/>
          </a:p>
        </p:txBody>
      </p:sp>
      <p:pic>
        <p:nvPicPr>
          <p:cNvPr id="2" name="Imagen 1" descr="Grupo de personas sentadas alrededor de una mesa&#10;&#10;Descripción generada automáticament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9869" y="2069338"/>
            <a:ext cx="3724275" cy="2481580"/>
          </a:xfrm>
          <a:prstGeom prst="rect">
            <a:avLst/>
          </a:prstGeom>
        </p:spPr>
      </p:pic>
      <p:sp>
        <p:nvSpPr>
          <p:cNvPr id="4" name="CuadroTexto 3"/>
          <p:cNvSpPr txBox="1"/>
          <p:nvPr/>
        </p:nvSpPr>
        <p:spPr>
          <a:xfrm>
            <a:off x="899869" y="4615907"/>
            <a:ext cx="3626411" cy="693651"/>
          </a:xfrm>
          <a:prstGeom prst="rect">
            <a:avLst/>
          </a:prstGeom>
          <a:noFill/>
        </p:spPr>
        <p:txBody>
          <a:bodyPr wrap="square">
            <a:spAutoFit/>
          </a:bodyPr>
          <a:lstStyle/>
          <a:p>
            <a:pPr algn="ctr">
              <a:lnSpc>
                <a:spcPct val="150000"/>
              </a:lnSpc>
            </a:pPr>
            <a:r>
              <a:rPr lang="es-ES" sz="900" dirty="0">
                <a:solidFill>
                  <a:srgbClr val="767171"/>
                </a:solidFill>
                <a:effectLst/>
                <a:latin typeface="Montserrat" panose="00000500000000000000" pitchFamily="2" charset="0"/>
                <a:ea typeface="Calibri" panose="020F0502020204030204" pitchFamily="34" charset="0"/>
                <a:cs typeface="Segoe UI Historic" panose="020B0502040204020203" pitchFamily="34" charset="0"/>
              </a:rPr>
              <a:t>Taller de representación de los procesos de planificación municipal Gestión y transformación de conflictos, impartido a delegadas departamentales de la Seprem, abril 2023.</a:t>
            </a:r>
            <a:endParaRPr lang="es-GT"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1489589" y="925072"/>
            <a:ext cx="49822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PAGO DE SALARIOS A </a:t>
            </a: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SERVIDORES PÚBLICOS</a:t>
            </a: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 A LA FECHA</a:t>
            </a:r>
            <a:endParaRPr sz="2000" dirty="0">
              <a:solidFill>
                <a:srgbClr val="36B3CE"/>
              </a:solidFill>
            </a:endParaRPr>
          </a:p>
        </p:txBody>
      </p:sp>
      <p:sp>
        <p:nvSpPr>
          <p:cNvPr id="95" name="Google Shape;95;g1e0bd25976b_0_142"/>
          <p:cNvSpPr txBox="1"/>
          <p:nvPr/>
        </p:nvSpPr>
        <p:spPr>
          <a:xfrm>
            <a:off x="1489589" y="2049104"/>
            <a:ext cx="9225759" cy="364711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dirty="0">
                <a:solidFill>
                  <a:schemeClr val="dk1"/>
                </a:solidFill>
                <a:latin typeface="Montserrat" panose="00000500000000000000"/>
                <a:ea typeface="Montserrat" panose="00000500000000000000"/>
                <a:cs typeface="Montserrat" panose="00000500000000000000"/>
                <a:sym typeface="Montserrat" panose="00000500000000000000"/>
              </a:rPr>
              <a:t>Presupuesto vigente total para el pago de servidores públicos </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600" b="1" dirty="0">
                <a:solidFill>
                  <a:schemeClr val="dk1"/>
                </a:solidFill>
                <a:latin typeface="Montserrat" panose="00000500000000000000"/>
                <a:ea typeface="Montserrat" panose="00000500000000000000"/>
                <a:cs typeface="Montserrat" panose="00000500000000000000"/>
                <a:sym typeface="Montserrat" panose="00000500000000000000"/>
              </a:rPr>
              <a:t>Q20,315,136.00 </a:t>
            </a:r>
            <a:endParaRPr lang="es-GT" sz="16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dirty="0">
                <a:solidFill>
                  <a:schemeClr val="dk1"/>
                </a:solidFill>
                <a:latin typeface="Montserrat" panose="00000500000000000000"/>
                <a:ea typeface="Montserrat" panose="00000500000000000000"/>
                <a:cs typeface="Montserrat" panose="00000500000000000000"/>
                <a:sym typeface="Montserrat" panose="00000500000000000000"/>
              </a:rPr>
              <a:t>Presupuesto utilizado al </a:t>
            </a:r>
            <a:r>
              <a:rPr lang="es-GT" b="1" u="sng" dirty="0">
                <a:solidFill>
                  <a:schemeClr val="dk1"/>
                </a:solidFill>
                <a:latin typeface="Montserrat" panose="00000500000000000000"/>
                <a:ea typeface="Montserrat" panose="00000500000000000000"/>
                <a:cs typeface="Montserrat" panose="00000500000000000000"/>
                <a:sym typeface="Montserrat" panose="00000500000000000000"/>
              </a:rPr>
              <a:t>primer cuatrimestre 2023 </a:t>
            </a:r>
            <a:r>
              <a:rPr lang="es-GT" dirty="0">
                <a:solidFill>
                  <a:schemeClr val="dk1"/>
                </a:solidFill>
                <a:latin typeface="Montserrat" panose="00000500000000000000"/>
                <a:ea typeface="Montserrat" panose="00000500000000000000"/>
                <a:cs typeface="Montserrat" panose="00000500000000000000"/>
                <a:sym typeface="Montserrat" panose="00000500000000000000"/>
              </a:rPr>
              <a:t>para el pago de servidores públicos</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600" b="1" dirty="0">
                <a:solidFill>
                  <a:schemeClr val="dk1"/>
                </a:solidFill>
                <a:latin typeface="Montserrat" panose="00000500000000000000"/>
                <a:ea typeface="Montserrat" panose="00000500000000000000"/>
                <a:cs typeface="Montserrat" panose="00000500000000000000"/>
                <a:sym typeface="Montserrat" panose="00000500000000000000"/>
              </a:rPr>
              <a:t>Q6,025,795.23 </a:t>
            </a:r>
            <a:endParaRPr lang="es-GT" sz="16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dirty="0">
                <a:solidFill>
                  <a:schemeClr val="dk1"/>
                </a:solidFill>
                <a:latin typeface="Montserrat" panose="00000500000000000000"/>
                <a:ea typeface="Montserrat" panose="00000500000000000000"/>
                <a:cs typeface="Montserrat" panose="00000500000000000000"/>
                <a:sym typeface="Montserrat" panose="00000500000000000000"/>
              </a:rPr>
              <a:t>Saldo para el pago de servidores públicos</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600" b="1" dirty="0">
                <a:solidFill>
                  <a:schemeClr val="dk1"/>
                </a:solidFill>
                <a:latin typeface="Montserrat" panose="00000500000000000000"/>
                <a:ea typeface="Montserrat" panose="00000500000000000000"/>
                <a:cs typeface="Montserrat" panose="00000500000000000000"/>
                <a:sym typeface="Montserrat" panose="00000500000000000000"/>
              </a:rPr>
              <a:t>Q14,289,340.77</a:t>
            </a:r>
            <a:endParaRPr lang="es-GT" sz="16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600" b="1" dirty="0">
              <a:solidFill>
                <a:schemeClr val="dk1"/>
              </a:solidFill>
              <a:latin typeface="Montserrat" panose="00000500000000000000"/>
              <a:sym typeface="Montserrat" panose="00000500000000000000"/>
            </a:endParaRPr>
          </a:p>
          <a:p>
            <a:pPr marL="0" marR="0" lvl="0" indent="0" algn="r" rtl="0">
              <a:lnSpc>
                <a:spcPct val="150000"/>
              </a:lnSpc>
              <a:spcBef>
                <a:spcPts val="0"/>
              </a:spcBef>
              <a:spcAft>
                <a:spcPts val="0"/>
              </a:spcAft>
              <a:buNone/>
            </a:pPr>
            <a:r>
              <a:rPr lang="es-GT" sz="1000" dirty="0"/>
              <a:t>Este rubro constituye el </a:t>
            </a:r>
            <a:r>
              <a:rPr lang="es-GT" sz="1000" b="1" dirty="0"/>
              <a:t>76.23%</a:t>
            </a:r>
            <a:r>
              <a:rPr lang="es-GT" sz="1000" dirty="0"/>
              <a:t> del total del </a:t>
            </a:r>
            <a:endParaRPr lang="es-GT" sz="1000" dirty="0"/>
          </a:p>
          <a:p>
            <a:pPr marL="0" marR="0" lvl="0" indent="0" algn="r" rtl="0">
              <a:lnSpc>
                <a:spcPct val="150000"/>
              </a:lnSpc>
              <a:spcBef>
                <a:spcPts val="0"/>
              </a:spcBef>
              <a:spcAft>
                <a:spcPts val="0"/>
              </a:spcAft>
              <a:buNone/>
            </a:pPr>
            <a:r>
              <a:rPr lang="es-GT" sz="1000" dirty="0"/>
              <a:t>presupuesto de la </a:t>
            </a:r>
            <a:r>
              <a:rPr lang="es-GT" sz="1000" b="1" dirty="0"/>
              <a:t>Secretaría Presidencial de la Mujer</a:t>
            </a:r>
            <a:endParaRPr sz="10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1249892" y="960583"/>
            <a:ext cx="49822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¿EXPLICAR EN QUÉ INVIERTE LA </a:t>
            </a: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SEPREM</a:t>
            </a: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a:t>
            </a:r>
            <a:endParaRPr sz="2000" dirty="0">
              <a:solidFill>
                <a:srgbClr val="36B3CE"/>
              </a:solidFill>
            </a:endParaRPr>
          </a:p>
        </p:txBody>
      </p:sp>
      <p:sp>
        <p:nvSpPr>
          <p:cNvPr id="95" name="Google Shape;95;g1e0bd25976b_0_142"/>
          <p:cNvSpPr txBox="1"/>
          <p:nvPr/>
        </p:nvSpPr>
        <p:spPr>
          <a:xfrm>
            <a:off x="1249891" y="1818285"/>
            <a:ext cx="10282201" cy="69245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200" dirty="0">
                <a:solidFill>
                  <a:schemeClr val="dk1"/>
                </a:solidFill>
                <a:latin typeface="Montserrat" panose="00000500000000000000"/>
                <a:ea typeface="Montserrat" panose="00000500000000000000"/>
                <a:cs typeface="Montserrat" panose="00000500000000000000"/>
                <a:sym typeface="Montserrat" panose="00000500000000000000"/>
              </a:rPr>
              <a:t>El presupuesto de inversión consignado en el grupo de gasto 300, constituye el 2.82 % del total de presupuesto institucional vigente.</a:t>
            </a:r>
            <a:endParaRPr lang="es-GT" sz="12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b="1" dirty="0"/>
          </a:p>
        </p:txBody>
      </p:sp>
      <p:pic>
        <p:nvPicPr>
          <p:cNvPr id="2" name="Imagen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249892" y="2787741"/>
            <a:ext cx="4584700" cy="2755900"/>
          </a:xfrm>
          <a:prstGeom prst="rect">
            <a:avLst/>
          </a:prstGeom>
          <a:noFill/>
        </p:spPr>
      </p:pic>
      <p:graphicFrame>
        <p:nvGraphicFramePr>
          <p:cNvPr id="3" name="Tabla 2"/>
          <p:cNvGraphicFramePr>
            <a:graphicFrameLocks noGrp="1"/>
          </p:cNvGraphicFramePr>
          <p:nvPr/>
        </p:nvGraphicFramePr>
        <p:xfrm>
          <a:off x="6232124" y="2787741"/>
          <a:ext cx="5085715" cy="1946150"/>
        </p:xfrm>
        <a:graphic>
          <a:graphicData uri="http://schemas.openxmlformats.org/drawingml/2006/table">
            <a:tbl>
              <a:tblPr firstRow="1" firstCol="1" bandRow="1">
                <a:tableStyleId>{5C22544A-7EE6-4342-B048-85BDC9FD1C3A}</a:tableStyleId>
              </a:tblPr>
              <a:tblGrid>
                <a:gridCol w="1288415"/>
                <a:gridCol w="1289050"/>
                <a:gridCol w="1219200"/>
                <a:gridCol w="1289050"/>
              </a:tblGrid>
              <a:tr h="339917">
                <a:tc gridSpan="4">
                  <a:txBody>
                    <a:bodyPr/>
                    <a:lstStyle/>
                    <a:p>
                      <a:pPr algn="ctr">
                        <a:lnSpc>
                          <a:spcPct val="107000"/>
                        </a:lnSpc>
                        <a:spcAft>
                          <a:spcPts val="800"/>
                        </a:spcAft>
                      </a:pPr>
                      <a:r>
                        <a:rPr lang="es-GT" sz="1000" kern="100">
                          <a:effectLst/>
                        </a:rPr>
                        <a:t>Primer Cuatrimestre Ejercicio Fiscal 2023</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cPr/>
                </a:tc>
                <a:tc hMerge="1">
                  <a:tcPr/>
                </a:tc>
                <a:tc hMerge="1">
                  <a:tcPr/>
                </a:tc>
              </a:tr>
              <a:tr h="193336">
                <a:tc gridSpan="4">
                  <a:txBody>
                    <a:bodyPr/>
                    <a:lstStyle/>
                    <a:p>
                      <a:pPr algn="ctr">
                        <a:lnSpc>
                          <a:spcPct val="107000"/>
                        </a:lnSpc>
                        <a:spcAft>
                          <a:spcPts val="800"/>
                        </a:spcAft>
                      </a:pPr>
                      <a:r>
                        <a:rPr lang="es-GT" sz="1000" kern="100">
                          <a:effectLst/>
                        </a:rPr>
                        <a:t>Cifras Generales (en Quetzales)</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cPr/>
                </a:tc>
                <a:tc hMerge="1">
                  <a:tcPr/>
                </a:tc>
                <a:tc hMerge="1">
                  <a:tcPr/>
                </a:tc>
              </a:tr>
              <a:tr h="398045">
                <a:tc>
                  <a:txBody>
                    <a:bodyPr/>
                    <a:lstStyle/>
                    <a:p>
                      <a:pPr algn="ctr">
                        <a:lnSpc>
                          <a:spcPct val="107000"/>
                        </a:lnSpc>
                        <a:spcAft>
                          <a:spcPts val="800"/>
                        </a:spcAft>
                      </a:pPr>
                      <a:r>
                        <a:rPr lang="es-GT" sz="1000" kern="100">
                          <a:effectLst/>
                        </a:rPr>
                        <a:t>Subgrupo Tipo de Gasto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dirty="0">
                          <a:effectLst/>
                        </a:rPr>
                        <a:t>Vigente</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Ejecutado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Saldo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9545">
                <a:tc>
                  <a:txBody>
                    <a:bodyPr/>
                    <a:lstStyle/>
                    <a:p>
                      <a:pPr algn="ctr">
                        <a:lnSpc>
                          <a:spcPct val="107000"/>
                        </a:lnSpc>
                        <a:spcAft>
                          <a:spcPts val="800"/>
                        </a:spcAft>
                      </a:pPr>
                      <a:r>
                        <a:rPr lang="es-GT" sz="1000" kern="100">
                          <a:effectLst/>
                        </a:rPr>
                        <a:t>Equipamiento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750,652.00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554,744.00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195,908.00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9545">
                <a:tc>
                  <a:txBody>
                    <a:bodyPr/>
                    <a:lstStyle/>
                    <a:p>
                      <a:pPr algn="ctr">
                        <a:lnSpc>
                          <a:spcPct val="107000"/>
                        </a:lnSpc>
                        <a:spcAft>
                          <a:spcPts val="800"/>
                        </a:spcAft>
                      </a:pPr>
                      <a:r>
                        <a:rPr lang="es-GT" sz="1000" kern="100">
                          <a:effectLst/>
                        </a:rPr>
                        <a:t>Obra Física</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6287">
                <a:tc>
                  <a:txBody>
                    <a:bodyPr/>
                    <a:lstStyle/>
                    <a:p>
                      <a:pPr algn="ctr">
                        <a:lnSpc>
                          <a:spcPct val="107000"/>
                        </a:lnSpc>
                        <a:spcAft>
                          <a:spcPts val="800"/>
                        </a:spcAft>
                      </a:pPr>
                      <a:r>
                        <a:rPr lang="es-GT" sz="1000" kern="100">
                          <a:effectLst/>
                        </a:rPr>
                        <a:t>Inversión Financiera</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6287">
                <a:tc>
                  <a:txBody>
                    <a:bodyPr/>
                    <a:lstStyle/>
                    <a:p>
                      <a:pPr algn="ctr">
                        <a:lnSpc>
                          <a:spcPct val="107000"/>
                        </a:lnSpc>
                        <a:spcAft>
                          <a:spcPts val="800"/>
                        </a:spcAft>
                      </a:pPr>
                      <a:r>
                        <a:rPr lang="es-GT" sz="1000" kern="100">
                          <a:effectLst/>
                        </a:rPr>
                        <a:t>Transferencias de capital</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dirty="0">
                          <a:effectLst/>
                        </a:rPr>
                        <a:t>-</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CuadroTexto 4"/>
          <p:cNvSpPr txBox="1"/>
          <p:nvPr/>
        </p:nvSpPr>
        <p:spPr>
          <a:xfrm>
            <a:off x="3542242" y="5565371"/>
            <a:ext cx="6094520" cy="319126"/>
          </a:xfrm>
          <a:prstGeom prst="rect">
            <a:avLst/>
          </a:prstGeom>
          <a:noFill/>
        </p:spPr>
        <p:txBody>
          <a:bodyPr wrap="square">
            <a:spAutoFit/>
          </a:bodyPr>
          <a:lstStyle/>
          <a:p>
            <a:pPr marL="457200" indent="317500">
              <a:lnSpc>
                <a:spcPct val="150000"/>
              </a:lnSpc>
              <a:spcAft>
                <a:spcPts val="800"/>
              </a:spcAft>
            </a:pPr>
            <a:r>
              <a:rPr lang="es-GT" sz="1100" kern="100" dirty="0">
                <a:effectLst/>
                <a:latin typeface="Times New Roman" panose="02020603050405020304" pitchFamily="18" charset="0"/>
                <a:ea typeface="Calibri" panose="020F0502020204030204" pitchFamily="34" charset="0"/>
                <a:cs typeface="Times New Roman" panose="02020603050405020304" pitchFamily="18" charset="0"/>
              </a:rPr>
              <a:t>Fuente: Sistema de Contabilidad Integrada, al 30 de abril 2023.</a:t>
            </a:r>
            <a:endParaRPr lang="es-GT"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1489589" y="925072"/>
            <a:ext cx="49822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¿QUE </a:t>
            </a: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FINALIDADES</a:t>
            </a: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 ATIENDE LA SEPREM?</a:t>
            </a:r>
            <a:endParaRPr lang="es-GT" sz="2000" dirty="0">
              <a:solidFill>
                <a:srgbClr val="36B3CE"/>
              </a:solidFill>
            </a:endParaRPr>
          </a:p>
        </p:txBody>
      </p:sp>
      <p:sp>
        <p:nvSpPr>
          <p:cNvPr id="95" name="Google Shape;95;g1e0bd25976b_0_142"/>
          <p:cNvSpPr txBox="1"/>
          <p:nvPr/>
        </p:nvSpPr>
        <p:spPr>
          <a:xfrm>
            <a:off x="1489589" y="2049104"/>
            <a:ext cx="9225759" cy="397027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dirty="0">
                <a:solidFill>
                  <a:schemeClr val="dk1"/>
                </a:solidFill>
                <a:latin typeface="Montserrat" panose="00000500000000000000"/>
                <a:ea typeface="Montserrat" panose="00000500000000000000"/>
                <a:cs typeface="Montserrat" panose="00000500000000000000"/>
                <a:sym typeface="Montserrat" panose="00000500000000000000"/>
              </a:rPr>
              <a:t>Los recursos públicos se utilizan con fines específicos para el cumplimiento de los objetivos sociales y económicos del Estado que impactan directamente en la población. </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dirty="0">
                <a:solidFill>
                  <a:schemeClr val="dk1"/>
                </a:solidFill>
                <a:latin typeface="Montserrat" panose="00000500000000000000"/>
                <a:ea typeface="Montserrat" panose="00000500000000000000"/>
                <a:cs typeface="Montserrat" panose="00000500000000000000"/>
                <a:sym typeface="Montserrat" panose="00000500000000000000"/>
              </a:rPr>
              <a:t>Cada entidad atiende y prioriza las finalidades que le corresponden de conformidad con la ley. En el caso de “La Secretaría Presidencial de la Mujer”, destina su presupuesto a la finalidad: </a:t>
            </a:r>
            <a:r>
              <a:rPr lang="es-GT" b="1" dirty="0">
                <a:solidFill>
                  <a:schemeClr val="dk1"/>
                </a:solidFill>
                <a:latin typeface="Montserrat" panose="00000500000000000000"/>
                <a:ea typeface="Montserrat" panose="00000500000000000000"/>
                <a:cs typeface="Montserrat" panose="00000500000000000000"/>
                <a:sym typeface="Montserrat" panose="00000500000000000000"/>
              </a:rPr>
              <a:t>“SERVICIOS PÚBLICOS GENERALES”, </a:t>
            </a:r>
            <a:r>
              <a:rPr lang="es-GT" dirty="0">
                <a:solidFill>
                  <a:schemeClr val="dk1"/>
                </a:solidFill>
                <a:latin typeface="Montserrat" panose="00000500000000000000"/>
                <a:ea typeface="Montserrat" panose="00000500000000000000"/>
                <a:cs typeface="Montserrat" panose="00000500000000000000"/>
                <a:sym typeface="Montserrat" panose="00000500000000000000"/>
              </a:rPr>
              <a:t>debido a que es una Institución asesora y coordinadora de políticas públicas para promover el desarrollo integral de las mujeres guatemaltecas y el fomento de una cultura democrática, cumpliendo su mandato mediante la asesoría al Señor Presidente, a las Instituciones de Gobierno Central, Gobiernos Locales y los Consejos de Desarrollo Urbano y Rural.</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dirty="0">
                <a:solidFill>
                  <a:schemeClr val="dk1"/>
                </a:solidFill>
                <a:latin typeface="Montserrat" panose="00000500000000000000"/>
                <a:ea typeface="Montserrat" panose="00000500000000000000"/>
                <a:cs typeface="Montserrat" panose="00000500000000000000"/>
                <a:sym typeface="Montserrat" panose="00000500000000000000"/>
              </a:rPr>
              <a:t>La principal finalidad que se atiende es Servicios Públicos Generales con un </a:t>
            </a:r>
            <a:r>
              <a:rPr lang="es-GT" b="1" dirty="0">
                <a:solidFill>
                  <a:schemeClr val="dk1"/>
                </a:solidFill>
                <a:latin typeface="Montserrat" panose="00000500000000000000"/>
                <a:ea typeface="Montserrat" panose="00000500000000000000"/>
                <a:cs typeface="Montserrat" panose="00000500000000000000"/>
                <a:sym typeface="Montserrat" panose="00000500000000000000"/>
              </a:rPr>
              <a:t>100 % </a:t>
            </a:r>
            <a:r>
              <a:rPr lang="es-GT" dirty="0">
                <a:solidFill>
                  <a:schemeClr val="dk1"/>
                </a:solidFill>
                <a:latin typeface="Montserrat" panose="00000500000000000000"/>
                <a:ea typeface="Montserrat" panose="00000500000000000000"/>
                <a:cs typeface="Montserrat" panose="00000500000000000000"/>
                <a:sym typeface="Montserrat" panose="00000500000000000000"/>
              </a:rPr>
              <a:t>del presupuesto total de la institución.</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1249892" y="960583"/>
            <a:ext cx="4982232"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EJECUCIÓN PRESUPUESTARIA POR FINALIDAD AL PRIMER CUATRIMESTRE 2023</a:t>
            </a:r>
            <a:endParaRPr sz="2000" dirty="0">
              <a:solidFill>
                <a:srgbClr val="36B3CE"/>
              </a:solidFill>
            </a:endParaRPr>
          </a:p>
        </p:txBody>
      </p:sp>
      <p:sp>
        <p:nvSpPr>
          <p:cNvPr id="5" name="CuadroTexto 4"/>
          <p:cNvSpPr txBox="1"/>
          <p:nvPr/>
        </p:nvSpPr>
        <p:spPr>
          <a:xfrm>
            <a:off x="3542242" y="5565371"/>
            <a:ext cx="6094520" cy="319126"/>
          </a:xfrm>
          <a:prstGeom prst="rect">
            <a:avLst/>
          </a:prstGeom>
          <a:noFill/>
        </p:spPr>
        <p:txBody>
          <a:bodyPr wrap="square">
            <a:spAutoFit/>
          </a:bodyPr>
          <a:lstStyle/>
          <a:p>
            <a:pPr marL="457200" indent="317500">
              <a:lnSpc>
                <a:spcPct val="150000"/>
              </a:lnSpc>
              <a:spcAft>
                <a:spcPts val="800"/>
              </a:spcAft>
            </a:pPr>
            <a:r>
              <a:rPr lang="es-GT" sz="1050" kern="100" dirty="0">
                <a:effectLst/>
                <a:latin typeface="Times New Roman" panose="02020603050405020304" pitchFamily="18" charset="0"/>
                <a:ea typeface="Calibri" panose="020F0502020204030204" pitchFamily="34" charset="0"/>
                <a:cs typeface="Times New Roman" panose="02020603050405020304" pitchFamily="18" charset="0"/>
              </a:rPr>
              <a:t>Fuente: Sistema de Contabilidad Integrada, al 30 de abril 2023.</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GT"/>
          </a:p>
        </p:txBody>
      </p:sp>
      <p:pic>
        <p:nvPicPr>
          <p:cNvPr id="3073" name="Imagen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5422" y="2305050"/>
            <a:ext cx="4136994" cy="26486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57200" y="2705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s-GT"/>
          </a:p>
        </p:txBody>
      </p:sp>
      <p:graphicFrame>
        <p:nvGraphicFramePr>
          <p:cNvPr id="7" name="Tabla 6"/>
          <p:cNvGraphicFramePr>
            <a:graphicFrameLocks noGrp="1"/>
          </p:cNvGraphicFramePr>
          <p:nvPr/>
        </p:nvGraphicFramePr>
        <p:xfrm>
          <a:off x="5576183" y="2380743"/>
          <a:ext cx="5630394" cy="961898"/>
        </p:xfrm>
        <a:graphic>
          <a:graphicData uri="http://schemas.openxmlformats.org/drawingml/2006/table">
            <a:tbl>
              <a:tblPr firstRow="1" firstCol="1" bandRow="1">
                <a:tableStyleId>{5C22544A-7EE6-4342-B048-85BDC9FD1C3A}</a:tableStyleId>
              </a:tblPr>
              <a:tblGrid>
                <a:gridCol w="894310"/>
                <a:gridCol w="953174"/>
                <a:gridCol w="949628"/>
                <a:gridCol w="1080832"/>
                <a:gridCol w="802822"/>
                <a:gridCol w="949628"/>
              </a:tblGrid>
              <a:tr h="254635">
                <a:tc>
                  <a:txBody>
                    <a:bodyPr/>
                    <a:lstStyle/>
                    <a:p>
                      <a:pPr algn="ctr">
                        <a:lnSpc>
                          <a:spcPct val="107000"/>
                        </a:lnSpc>
                        <a:spcAft>
                          <a:spcPts val="800"/>
                        </a:spcAft>
                      </a:pPr>
                      <a:r>
                        <a:rPr lang="es-GT" sz="1000" kern="100">
                          <a:effectLst/>
                        </a:rPr>
                        <a:t>Finalidad</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Asignado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Vigente</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Ejecutado</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Porcentaje de ejecución</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Saldo </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77800">
                <a:tc>
                  <a:txBody>
                    <a:bodyPr/>
                    <a:lstStyle/>
                    <a:p>
                      <a:pPr algn="ctr">
                        <a:lnSpc>
                          <a:spcPct val="107000"/>
                        </a:lnSpc>
                        <a:spcAft>
                          <a:spcPts val="800"/>
                        </a:spcAft>
                      </a:pPr>
                      <a:r>
                        <a:rPr lang="es-GT" sz="1000" kern="100">
                          <a:effectLst/>
                        </a:rPr>
                        <a:t>Servicios Públicos Generales</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25,000,000.00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26,648,782.00</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7,869,653.21</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a:effectLst/>
                        </a:rPr>
                        <a:t>29.53</a:t>
                      </a:r>
                      <a:endParaRPr lang="es-GT"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GT" sz="1000" kern="100" dirty="0">
                          <a:effectLst/>
                        </a:rPr>
                        <a:t>18,779,128.79</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7243386" cy="147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3145400" y="2660700"/>
            <a:ext cx="1237200" cy="14775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txBox="1"/>
          <p:nvPr/>
        </p:nvSpPr>
        <p:spPr>
          <a:xfrm>
            <a:off x="4536350" y="2918275"/>
            <a:ext cx="622338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dirty="0">
                <a:solidFill>
                  <a:srgbClr val="36B3CE"/>
                </a:solidFill>
                <a:latin typeface="Vollkorn Medium"/>
                <a:ea typeface="Vollkorn Medium"/>
                <a:cs typeface="Vollkorn Medium"/>
                <a:sym typeface="Vollkorn Medium"/>
              </a:rPr>
              <a:t>RESULTADOS ESPECÍFICOS</a:t>
            </a:r>
            <a:endParaRPr lang="es-GT" sz="2800" dirty="0">
              <a:solidFill>
                <a:srgbClr val="36B3CE"/>
              </a:solidFill>
              <a:latin typeface="Vollkorn Medium"/>
              <a:ea typeface="Vollkorn Medium"/>
              <a:cs typeface="Vollkorn Medium"/>
              <a:sym typeface="Vollkorn Medium"/>
            </a:endParaRPr>
          </a:p>
          <a:p>
            <a:pPr marL="0" marR="0" lvl="0" indent="0" algn="l" rtl="0">
              <a:spcBef>
                <a:spcPts val="0"/>
              </a:spcBef>
              <a:spcAft>
                <a:spcPts val="0"/>
              </a:spcAft>
              <a:buNone/>
            </a:pPr>
            <a:r>
              <a:rPr lang="es-GT" sz="2000" dirty="0">
                <a:solidFill>
                  <a:srgbClr val="36B3CE"/>
                </a:solidFill>
                <a:latin typeface="Vollkorn Medium"/>
                <a:ea typeface="Vollkorn Medium"/>
                <a:cs typeface="Vollkorn Medium"/>
                <a:sym typeface="Vollkorn Medium"/>
              </a:rPr>
              <a:t>PRINCIPALES AVANCES Y RESULTADOS</a:t>
            </a:r>
            <a:endParaRPr sz="20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2</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710214" y="925072"/>
            <a:ext cx="648957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PRINCIPALES RESULTADOS </a:t>
            </a:r>
            <a:endParaRPr lang="es-GT" sz="2000"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Y AVANCES</a:t>
            </a:r>
            <a:endParaRPr lang="es-GT" sz="2000" dirty="0">
              <a:solidFill>
                <a:srgbClr val="36B3CE"/>
              </a:solidFill>
            </a:endParaRPr>
          </a:p>
        </p:txBody>
      </p:sp>
      <p:sp>
        <p:nvSpPr>
          <p:cNvPr id="95" name="Google Shape;95;g1e0bd25976b_0_142"/>
          <p:cNvSpPr txBox="1"/>
          <p:nvPr/>
        </p:nvSpPr>
        <p:spPr>
          <a:xfrm>
            <a:off x="603682" y="1675807"/>
            <a:ext cx="10662081" cy="106178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b="1" dirty="0">
                <a:solidFill>
                  <a:schemeClr val="dk1"/>
                </a:solidFill>
                <a:latin typeface="Montserrat" panose="00000500000000000000"/>
                <a:ea typeface="Montserrat" panose="00000500000000000000"/>
                <a:cs typeface="Montserrat" panose="00000500000000000000"/>
                <a:sym typeface="Montserrat" panose="00000500000000000000"/>
              </a:rPr>
              <a:t>Producto: </a:t>
            </a:r>
            <a:r>
              <a:rPr lang="es-GT" dirty="0">
                <a:solidFill>
                  <a:schemeClr val="dk1"/>
                </a:solidFill>
                <a:latin typeface="Montserrat" panose="00000500000000000000"/>
                <a:ea typeface="Montserrat" panose="00000500000000000000"/>
                <a:cs typeface="Montserrat" panose="00000500000000000000"/>
                <a:sym typeface="Montserrat" panose="00000500000000000000"/>
              </a:rPr>
              <a:t>Entidades de gobierno central, local y consejos de desarrollo urbano y rural con asistencia técnica para la implementación de lineamientos de políticas, normativas y generación de estadísticas en el marco de equidad entre hombres y mujeres y control de convencionalidad</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sp>
        <p:nvSpPr>
          <p:cNvPr id="2" name="Google Shape;94;g1e0bd25976b_0_142"/>
          <p:cNvSpPr txBox="1"/>
          <p:nvPr/>
        </p:nvSpPr>
        <p:spPr>
          <a:xfrm>
            <a:off x="603682" y="2737596"/>
            <a:ext cx="933043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Gestión de Políticas Públicas para la Equidad entre Hombres  y Mujeres</a:t>
            </a:r>
            <a:endParaRPr lang="es-GT" sz="2000" dirty="0">
              <a:solidFill>
                <a:srgbClr val="36B3CE"/>
              </a:solidFill>
            </a:endParaRPr>
          </a:p>
        </p:txBody>
      </p:sp>
      <p:sp>
        <p:nvSpPr>
          <p:cNvPr id="10" name="CuadroTexto 9"/>
          <p:cNvSpPr txBox="1"/>
          <p:nvPr/>
        </p:nvSpPr>
        <p:spPr>
          <a:xfrm>
            <a:off x="603683" y="3363584"/>
            <a:ext cx="5289118" cy="2318070"/>
          </a:xfrm>
          <a:prstGeom prst="rect">
            <a:avLst/>
          </a:prstGeom>
          <a:noFill/>
        </p:spPr>
        <p:txBody>
          <a:bodyPr wrap="square">
            <a:spAutoFit/>
          </a:bodyPr>
          <a:lstStyle/>
          <a:p>
            <a:pPr marL="0" marR="0" lvl="0" indent="0" algn="just" rtl="0">
              <a:lnSpc>
                <a:spcPct val="150000"/>
              </a:lnSpc>
              <a:spcBef>
                <a:spcPts val="0"/>
              </a:spcBef>
              <a:spcAft>
                <a:spcPts val="0"/>
              </a:spcAft>
              <a:buNone/>
            </a:pPr>
            <a:r>
              <a:rPr lang="es-GT" dirty="0">
                <a:solidFill>
                  <a:schemeClr val="dk1"/>
                </a:solidFill>
                <a:latin typeface="Montserrat" panose="00000500000000000000"/>
                <a:ea typeface="Montserrat" panose="00000500000000000000"/>
                <a:cs typeface="Montserrat" panose="00000500000000000000"/>
                <a:sym typeface="Montserrat" panose="00000500000000000000"/>
              </a:rPr>
              <a:t>Esta Secretaría en observancia al resultado estratégico institucional, en el primer cuatrimestre asesoró a 40 entidades (8 ministerios, 5 secretarias, el Instituto de la Víctima, 5 gobiernos locales, 16 Comisiones de la Mujer a nivel nacional, regional y departamental y 5 </a:t>
            </a:r>
            <a:r>
              <a:rPr lang="es-GT" dirty="0" err="1">
                <a:solidFill>
                  <a:schemeClr val="dk1"/>
                </a:solidFill>
                <a:latin typeface="Montserrat" panose="00000500000000000000"/>
                <a:ea typeface="Montserrat" panose="00000500000000000000"/>
                <a:cs typeface="Montserrat" panose="00000500000000000000"/>
                <a:sym typeface="Montserrat" panose="00000500000000000000"/>
              </a:rPr>
              <a:t>Comudes</a:t>
            </a:r>
            <a:r>
              <a:rPr lang="es-GT" dirty="0">
                <a:solidFill>
                  <a:schemeClr val="dk1"/>
                </a:solidFill>
                <a:latin typeface="Montserrat" panose="00000500000000000000"/>
                <a:ea typeface="Montserrat" panose="00000500000000000000"/>
                <a:cs typeface="Montserrat" panose="00000500000000000000"/>
                <a:sym typeface="Montserrat" panose="00000500000000000000"/>
              </a:rPr>
              <a:t>), logrando así avanzar en un 27.03 % de las 148 entidades que se tienen definidas como meta para el presente año.</a:t>
            </a:r>
            <a:endParaRPr lang="es-GT"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pic>
        <p:nvPicPr>
          <p:cNvPr id="6" name="Imagen 5" descr="Una sala de estar&#10;&#10;Descripción generada automá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73566" y="3307721"/>
            <a:ext cx="3743278" cy="1871414"/>
          </a:xfrm>
          <a:prstGeom prst="rect">
            <a:avLst/>
          </a:prstGeom>
        </p:spPr>
      </p:pic>
      <p:sp>
        <p:nvSpPr>
          <p:cNvPr id="8" name="CuadroTexto 7"/>
          <p:cNvSpPr txBox="1"/>
          <p:nvPr/>
        </p:nvSpPr>
        <p:spPr>
          <a:xfrm>
            <a:off x="6773566" y="5179135"/>
            <a:ext cx="3743278" cy="477054"/>
          </a:xfrm>
          <a:prstGeom prst="rect">
            <a:avLst/>
          </a:prstGeom>
          <a:noFill/>
        </p:spPr>
        <p:txBody>
          <a:bodyPr wrap="square">
            <a:spAutoFit/>
          </a:bodyPr>
          <a:lstStyle/>
          <a:p>
            <a:pPr algn="ctr"/>
            <a:r>
              <a:rPr lang="es-ES" sz="8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Reunión de la Coordinadora Nacional para la Prevención de la Violencia Intrafamiliar y en Contra las Mujeres CONAPREVI, </a:t>
            </a:r>
            <a:endParaRPr lang="es-ES" sz="8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endParaRPr>
          </a:p>
          <a:p>
            <a:pPr algn="ctr"/>
            <a:r>
              <a:rPr lang="es-ES" sz="8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febrero 2023</a:t>
            </a:r>
            <a:r>
              <a:rPr lang="es-ES" sz="9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a:t>
            </a:r>
            <a:endParaRPr lang="es-GT"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93016" y="658372"/>
            <a:ext cx="1042768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PRINCIPALES RESULTADOS Y AVANCES</a:t>
            </a:r>
            <a:endParaRPr lang="es-GT" sz="2000" dirty="0">
              <a:solidFill>
                <a:srgbClr val="36B3CE"/>
              </a:solidFill>
            </a:endParaRPr>
          </a:p>
        </p:txBody>
      </p:sp>
      <p:sp>
        <p:nvSpPr>
          <p:cNvPr id="95" name="Google Shape;95;g1e0bd25976b_0_142"/>
          <p:cNvSpPr txBox="1"/>
          <p:nvPr/>
        </p:nvSpPr>
        <p:spPr>
          <a:xfrm>
            <a:off x="593016" y="1205907"/>
            <a:ext cx="10662081" cy="459352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Entre los principales logros obtenidos al primer cuatrimestre, se citan los siguientes:</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lnSpc>
                <a:spcPct val="150000"/>
              </a:lnSpc>
              <a:spcBef>
                <a:spcPts val="0"/>
              </a:spcBef>
              <a:spcAft>
                <a:spcPts val="0"/>
              </a:spcAf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La asistencia a nivel central se desarrolló por medio de seis reuniones por sectores en donde se proporcionaron los lineamientos generales para la implementación del marco normativo y político para la prevención, atención, sanción y reparación digna de víctimas y sobrevivientes de violencia contra las mujeres, se desarrollaron 24 reuniones individualizadas a instituciones. </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lnSpc>
                <a:spcPct val="150000"/>
              </a:lnSpc>
              <a:spcBef>
                <a:spcPts val="0"/>
              </a:spcBef>
              <a:spcAft>
                <a:spcPts val="0"/>
              </a:spcAf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Las Delegadas Departamentales de la Seprem participaron en 108 reuniones: 5 en los Consejos Regionales de Desarrollo -</a:t>
            </a:r>
            <a:r>
              <a:rPr lang="es-GT" sz="1300" dirty="0" err="1">
                <a:solidFill>
                  <a:schemeClr val="dk1"/>
                </a:solidFill>
                <a:latin typeface="Montserrat" panose="00000500000000000000"/>
                <a:ea typeface="Montserrat" panose="00000500000000000000"/>
                <a:cs typeface="Montserrat" panose="00000500000000000000"/>
                <a:sym typeface="Montserrat" panose="00000500000000000000"/>
              </a:rPr>
              <a:t>Coredur</a:t>
            </a: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61 en Consejos Departamentales de Desarrollo -</a:t>
            </a:r>
            <a:r>
              <a:rPr lang="es-GT" sz="1300" dirty="0" err="1">
                <a:solidFill>
                  <a:schemeClr val="dk1"/>
                </a:solidFill>
                <a:latin typeface="Montserrat" panose="00000500000000000000"/>
                <a:ea typeface="Montserrat" panose="00000500000000000000"/>
                <a:cs typeface="Montserrat" panose="00000500000000000000"/>
                <a:sym typeface="Montserrat" panose="00000500000000000000"/>
              </a:rPr>
              <a:t>Codede</a:t>
            </a: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y 42 reuniones con Unidades Técnicas Departamentales -UTD-.</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lnSpc>
                <a:spcPct val="150000"/>
              </a:lnSpc>
              <a:spcBef>
                <a:spcPts val="0"/>
              </a:spcBef>
              <a:spcAft>
                <a:spcPts val="0"/>
              </a:spcAf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La asistencia a nivel territorial se desarrolló por medio de reuniones de lineamientos generales para la implementación del marco normativo y político para la prevención, atención, sanción y reparación digna de víctimas y sobrevivientes de violencia contra las mujeres con los gobiernos locales de los departamentos de (Baja Verapaz, Petén, San Marcos y Sacatepéquez).</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lnSpc>
                <a:spcPct val="150000"/>
              </a:lnSpc>
              <a:spcBef>
                <a:spcPts val="0"/>
              </a:spcBef>
              <a:spcAft>
                <a:spcPts val="0"/>
              </a:spcAf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lnSpc>
                <a:spcPct val="150000"/>
              </a:lnSpc>
              <a:spcBef>
                <a:spcPts val="0"/>
              </a:spcBef>
              <a:spcAft>
                <a:spcPts val="0"/>
              </a:spcAf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93017" y="227591"/>
            <a:ext cx="1042768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PRINCIPALES RESULTADOS Y AVANCES</a:t>
            </a:r>
            <a:endParaRPr lang="es-GT" sz="2000" dirty="0">
              <a:solidFill>
                <a:srgbClr val="36B3CE"/>
              </a:solidFill>
            </a:endParaRPr>
          </a:p>
        </p:txBody>
      </p:sp>
      <p:sp>
        <p:nvSpPr>
          <p:cNvPr id="95" name="Google Shape;95;g1e0bd25976b_0_142"/>
          <p:cNvSpPr txBox="1"/>
          <p:nvPr/>
        </p:nvSpPr>
        <p:spPr>
          <a:xfrm>
            <a:off x="593017" y="1006980"/>
            <a:ext cx="5710129" cy="542226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s-GT" sz="1400" dirty="0">
                <a:solidFill>
                  <a:srgbClr val="36B3CE"/>
                </a:solidFill>
                <a:latin typeface="Montserrat" panose="00000500000000000000"/>
                <a:ea typeface="Montserrat" panose="00000500000000000000"/>
                <a:cs typeface="Montserrat" panose="00000500000000000000"/>
                <a:sym typeface="Montserrat" panose="00000500000000000000"/>
              </a:rPr>
              <a:t>Gestión de la información</a:t>
            </a:r>
            <a:endParaRPr lang="es-GT" sz="1400"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285750" lvl="0" indent="-285750" algn="jus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La Seprem realizó una reunión con el Instituto Nacional de Estadística (INE) con el objetivo de coordinar acciones relacionadas con la </a:t>
            </a: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Encuesta Nacional sobre Condiciones de Bienestar en los Hogares </a:t>
            </a: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(ENCABIH). Como parte del proceso se acordó revisar la demanda el proceso de seguimiento de los compromisos nacionales e internacionales en la boleta para incorporar las necesidades de información que materia, así como, establecer los mecanismos de coordinación y la identificación de los actores de la sociedad civil y entidades de gobierno que deberán vincularse al proceso. </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l" rtl="0">
              <a:spcBef>
                <a:spcPts val="0"/>
              </a:spcBef>
              <a:spcAft>
                <a:spcPts val="0"/>
              </a:spcAf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l" rtl="0">
              <a:spcBef>
                <a:spcPts val="0"/>
              </a:spcBef>
              <a:spcAft>
                <a:spcPts val="0"/>
              </a:spcAft>
              <a:buNone/>
            </a:pPr>
            <a:r>
              <a:rPr lang="es-ES" altLang="es-GT" dirty="0">
                <a:solidFill>
                  <a:srgbClr val="36B3CE"/>
                </a:solidFill>
                <a:latin typeface="Montserrat" panose="00000500000000000000"/>
                <a:ea typeface="Montserrat" panose="00000500000000000000"/>
                <a:cs typeface="Montserrat" panose="00000500000000000000"/>
                <a:sym typeface="Montserrat" panose="00000500000000000000"/>
              </a:rPr>
              <a:t>Control de convencionalidad</a:t>
            </a:r>
            <a:endParaRPr lang="es-GT"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285750" lvl="0" indent="-285750" algn="jus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En el marco del 10mo. Informe Periódico de CEDAW presentado por el país, se elaboró informe de respuesta para la Lista de Cuestiones recibida, a través de un proceso participativo con las distintas instituciones públicas con responsabilidad en la materia.</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lvl="0" indent="-285750" algn="jus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lvl="0" algn="just"/>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lvl="0" indent="-285750" algn="jus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En materia de legislación y normativa, se aprobaron los siguientes documentos:  Acuerdo Interno de Creación de Mesa Institucional de Mujeres, Paz y Seguridad con base a la Resolución 1325 y Resoluciones Conexas del Consejo de Seguridad de Naciones Unidas</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lnSpc>
                <a:spcPct val="150000"/>
              </a:lnSpc>
              <a:spcBef>
                <a:spcPts val="0"/>
              </a:spcBef>
              <a:spcAft>
                <a:spcPts val="0"/>
              </a:spcAf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pic>
        <p:nvPicPr>
          <p:cNvPr id="7" name="Imagen 6" descr="Un grupo de personas sonriendo&#10;&#10;Descripción generada automáticamente"/>
          <p:cNvPicPr>
            <a:picLocks noChangeAspect="1"/>
          </p:cNvPicPr>
          <p:nvPr/>
        </p:nvPicPr>
        <p:blipFill>
          <a:blip r:embed="rId1"/>
          <a:stretch>
            <a:fillRect/>
          </a:stretch>
        </p:blipFill>
        <p:spPr>
          <a:xfrm>
            <a:off x="7283767" y="1383286"/>
            <a:ext cx="3499507" cy="2334827"/>
          </a:xfrm>
          <a:prstGeom prst="rect">
            <a:avLst/>
          </a:prstGeom>
        </p:spPr>
      </p:pic>
      <p:sp>
        <p:nvSpPr>
          <p:cNvPr id="9" name="CuadroTexto 8"/>
          <p:cNvSpPr txBox="1"/>
          <p:nvPr/>
        </p:nvSpPr>
        <p:spPr>
          <a:xfrm>
            <a:off x="7283767" y="3865485"/>
            <a:ext cx="3423686" cy="338554"/>
          </a:xfrm>
          <a:prstGeom prst="rect">
            <a:avLst/>
          </a:prstGeom>
          <a:noFill/>
        </p:spPr>
        <p:txBody>
          <a:bodyPr wrap="square">
            <a:spAutoFit/>
          </a:bodyPr>
          <a:lstStyle/>
          <a:p>
            <a:pPr algn="ctr"/>
            <a:r>
              <a:rPr lang="es-MX" sz="800" dirty="0">
                <a:solidFill>
                  <a:schemeClr val="dk1"/>
                </a:solidFill>
                <a:latin typeface="Montserrat" panose="00000500000000000000"/>
              </a:rPr>
              <a:t>Escuela de Formación y Liderazgo para las Directoras de las Direcciones Municipales de la Mujer, San Juan Sacatepéquez </a:t>
            </a:r>
            <a:endParaRPr lang="es-MX" sz="800" dirty="0">
              <a:solidFill>
                <a:schemeClr val="dk1"/>
              </a:solidFill>
              <a:latin typeface="Montserrat" panose="0000050000000000000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6" name="Google Shape;106;g1e0bd25976b_0_105"/>
          <p:cNvPicPr preferRelativeResize="0"/>
          <p:nvPr/>
        </p:nvPicPr>
        <p:blipFill>
          <a:blip r:embed="rId1"/>
          <a:stretch>
            <a:fillRect/>
          </a:stretch>
        </p:blipFill>
        <p:spPr>
          <a:xfrm>
            <a:off x="6479525" y="3516625"/>
            <a:ext cx="655350" cy="648800"/>
          </a:xfrm>
          <a:prstGeom prst="rect">
            <a:avLst/>
          </a:prstGeom>
          <a:noFill/>
          <a:ln>
            <a:noFill/>
          </a:ln>
        </p:spPr>
      </p:pic>
      <p:pic>
        <p:nvPicPr>
          <p:cNvPr id="5" name="Imagen 4" descr="Personas sentadas en una mesa&#10;&#10;Descripción generada automáticamente con confianza media"/>
          <p:cNvPicPr>
            <a:picLocks noChangeAspect="1"/>
          </p:cNvPicPr>
          <p:nvPr/>
        </p:nvPicPr>
        <p:blipFill>
          <a:blip r:embed="rId2"/>
          <a:stretch>
            <a:fillRect/>
          </a:stretch>
        </p:blipFill>
        <p:spPr>
          <a:xfrm>
            <a:off x="2269137" y="712628"/>
            <a:ext cx="8188979" cy="5432744"/>
          </a:xfrm>
          <a:prstGeom prst="rect">
            <a:avLst/>
          </a:prstGeom>
        </p:spPr>
      </p:pic>
      <p:sp>
        <p:nvSpPr>
          <p:cNvPr id="103" name="Google Shape;103;g1e0bd25976b_0_105"/>
          <p:cNvSpPr/>
          <p:nvPr/>
        </p:nvSpPr>
        <p:spPr>
          <a:xfrm>
            <a:off x="5749406" y="1722175"/>
            <a:ext cx="5957700" cy="3588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g1e0bd25976b_0_105"/>
          <p:cNvSpPr txBox="1"/>
          <p:nvPr/>
        </p:nvSpPr>
        <p:spPr>
          <a:xfrm>
            <a:off x="7297445" y="2628008"/>
            <a:ext cx="4145871" cy="23775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100" dirty="0">
                <a:solidFill>
                  <a:schemeClr val="lt1"/>
                </a:solidFill>
                <a:latin typeface="Montserrat" panose="00000500000000000000"/>
                <a:ea typeface="Montserrat" panose="00000500000000000000"/>
                <a:cs typeface="Montserrat" panose="00000500000000000000"/>
                <a:sym typeface="Montserrat" panose="00000500000000000000"/>
              </a:rPr>
              <a:t>La Secretaría Presidencial de la Mujer -Seprem- es el órgano al más alto nivel con que cuenta el Estado para la representación nacional e internacional en materia de derechos humanos de las mujeres. Tiene dentro de sus funciones, asesorar y coordinar acciones para el control de convencionalidad y las políticas públicas, con el fin de disminuir las brechas de desigualdad y de inequidad entre hombres y mujeres, desde un enfoque de interseccionalidad y de cara al desarrollo. </a:t>
            </a:r>
            <a:endParaRPr lang="es-GT" dirty="0">
              <a:solidFill>
                <a:schemeClr val="lt1"/>
              </a:solidFill>
            </a:endParaRPr>
          </a:p>
        </p:txBody>
      </p:sp>
      <p:sp>
        <p:nvSpPr>
          <p:cNvPr id="104" name="Google Shape;104;g1e0bd25976b_0_105"/>
          <p:cNvSpPr txBox="1"/>
          <p:nvPr/>
        </p:nvSpPr>
        <p:spPr>
          <a:xfrm>
            <a:off x="7386221" y="1920008"/>
            <a:ext cx="382373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panose="00000500000000000000"/>
                <a:sym typeface="Montserrat" panose="00000500000000000000"/>
              </a:rPr>
              <a:t>Principales funciones de la </a:t>
            </a:r>
            <a:r>
              <a:rPr lang="es-GT" sz="2000" b="1" dirty="0">
                <a:solidFill>
                  <a:schemeClr val="lt1"/>
                </a:solidFill>
                <a:latin typeface="Montserrat" panose="00000500000000000000"/>
                <a:sym typeface="Montserrat" panose="00000500000000000000"/>
              </a:rPr>
              <a:t>SEPREM</a:t>
            </a:r>
            <a:endParaRPr sz="2000" b="1" dirty="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93016" y="658372"/>
            <a:ext cx="1042768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PRINCIPALES RESULTADOS Y AVANCES</a:t>
            </a:r>
            <a:endParaRPr lang="es-GT" sz="2000" dirty="0">
              <a:solidFill>
                <a:srgbClr val="36B3CE"/>
              </a:solidFill>
            </a:endParaRPr>
          </a:p>
        </p:txBody>
      </p:sp>
      <p:sp>
        <p:nvSpPr>
          <p:cNvPr id="95" name="Google Shape;95;g1e0bd25976b_0_142"/>
          <p:cNvSpPr txBox="1"/>
          <p:nvPr/>
        </p:nvSpPr>
        <p:spPr>
          <a:xfrm>
            <a:off x="593016" y="1205907"/>
            <a:ext cx="10662081" cy="37394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36B3CE"/>
                </a:solidFill>
                <a:latin typeface="Montserrat" panose="00000500000000000000"/>
                <a:ea typeface="Montserrat" panose="00000500000000000000"/>
                <a:cs typeface="Montserrat" panose="00000500000000000000"/>
                <a:sym typeface="Montserrat" panose="00000500000000000000"/>
              </a:rPr>
              <a:t>Participación en mecanismos regionales e internacionales</a:t>
            </a:r>
            <a:endParaRPr lang="es-GT" sz="1400"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0" marR="0" lvl="0" indent="0" algn="l" rtl="0">
              <a:spcBef>
                <a:spcPts val="0"/>
              </a:spcBef>
              <a:spcAft>
                <a:spcPts val="0"/>
              </a:spcAft>
              <a:buNone/>
            </a:pPr>
            <a:endParaRPr lang="es-GT"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spcBef>
                <a:spcPts val="0"/>
              </a:spcBef>
              <a:spcAft>
                <a:spcPts val="0"/>
              </a:spcAf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La Seprem participó como panelista en el conversatorio “Digitalicemos la igualdad, abordaje de las brechas e inclusión digital de las mujeres en Guatemala” con invitados de las diferentes organizaciones de mujeres y de representantes de la comunidad internacional en nuestro país, </a:t>
            </a: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ONU Mujeres Guatemala</a:t>
            </a: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Se destacó la importancia del trabajo de las diferentes instituciones en conjunto para articular las políticas que buscan reducir la brecha de acceso a la tecnología para niñas, adolescentes y mujeres guatemaltecas</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spcBef>
                <a:spcPts val="0"/>
              </a:spcBef>
              <a:spcAft>
                <a:spcPts val="0"/>
              </a:spcAf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l" rtl="0">
              <a:spcBef>
                <a:spcPts val="0"/>
              </a:spcBef>
              <a:spcAft>
                <a:spcPts val="0"/>
              </a:spcAft>
              <a:buNone/>
            </a:pPr>
            <a:r>
              <a:rPr lang="es-GT" dirty="0">
                <a:solidFill>
                  <a:srgbClr val="36B3CE"/>
                </a:solidFill>
                <a:latin typeface="Montserrat" panose="00000500000000000000"/>
                <a:ea typeface="Montserrat" panose="00000500000000000000"/>
                <a:cs typeface="Montserrat" panose="00000500000000000000"/>
                <a:sym typeface="Montserrat" panose="00000500000000000000"/>
              </a:rPr>
              <a:t>Participación en otros eventos de trascendencia</a:t>
            </a:r>
            <a:endParaRPr lang="es-GT"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0" marR="0" lvl="0" indent="0" algn="l" rtl="0">
              <a:spcBef>
                <a:spcPts val="0"/>
              </a:spcBef>
              <a:spcAft>
                <a:spcPts val="0"/>
              </a:spcAft>
              <a:buNone/>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spcBef>
                <a:spcPts val="0"/>
              </a:spcBef>
              <a:spcAft>
                <a:spcPts val="0"/>
              </a:spcAf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La Seprem  participó en la conferencia “Criterios Jurisprudenciales sobre los Derechos Humanos de las Mujeres” organizada por  la Corte de Constitucionalidad (CC), en el marco de la conmemoración del Día Internacional de la Mujer, la cual fue impartida por la Magistrada Presidente, ahí también participó la Fiscal General de la República, magistrados y representantes de instituciones y organizaciones que brindan servicios a las mujeres guatemaltecas. </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spcBef>
                <a:spcPts val="0"/>
              </a:spcBef>
              <a:spcAft>
                <a:spcPts val="0"/>
              </a:spcAf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spcBef>
                <a:spcPts val="0"/>
              </a:spcBef>
              <a:spcAft>
                <a:spcPts val="0"/>
              </a:spcAf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Durante la actividad, la Magistrada Presidente compartió sobre las obligaciones del Estado y los compromisos internacionales adquiridos en la materia, así como los fallos que este Tribunal ha emitido con el objeto de garantizar el pleno goce de los derechos de las mujeres.</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93016" y="658372"/>
            <a:ext cx="1042768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Producto: Dirección y coordinación</a:t>
            </a:r>
            <a:endParaRPr lang="es-GT" sz="2000" b="1" dirty="0">
              <a:solidFill>
                <a:srgbClr val="36B3CE"/>
              </a:solidFill>
            </a:endParaRPr>
          </a:p>
        </p:txBody>
      </p:sp>
      <p:sp>
        <p:nvSpPr>
          <p:cNvPr id="95" name="Google Shape;95;g1e0bd25976b_0_142"/>
          <p:cNvSpPr txBox="1"/>
          <p:nvPr/>
        </p:nvSpPr>
        <p:spPr>
          <a:xfrm>
            <a:off x="593016" y="1205907"/>
            <a:ext cx="10662081" cy="490899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Font typeface="Arial" panose="020B0604020202020204" pitchFamily="34" charset="0"/>
              <a:buChar char="•"/>
            </a:pP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En este producto se han elaborado tres informes consolidados de gestión institucional que resumen las acciones ejecutadas por las dependencias de la Seprem, en este período, logrando con ello el avance del 25 % de la meta anual. </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spcBef>
                <a:spcPts val="0"/>
              </a:spcBef>
              <a:spcAft>
                <a:spcPts val="0"/>
              </a:spcAf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spcBef>
                <a:spcPts val="0"/>
              </a:spcBef>
              <a:spcAft>
                <a:spcPts val="0"/>
              </a:spcAft>
              <a:buNone/>
            </a:pPr>
            <a:r>
              <a:rPr lang="es-GT" dirty="0">
                <a:solidFill>
                  <a:srgbClr val="36B3CE"/>
                </a:solidFill>
                <a:latin typeface="Montserrat" panose="00000500000000000000"/>
                <a:ea typeface="Montserrat" panose="00000500000000000000"/>
                <a:cs typeface="Montserrat" panose="00000500000000000000"/>
                <a:sym typeface="Montserrat" panose="00000500000000000000"/>
              </a:rPr>
              <a:t>Se detalla a continuación los principales logros en la ejecución de este producto.</a:t>
            </a:r>
            <a:endParaRPr lang="es-GT"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0" marR="0" lvl="0" indent="0" algn="just" rtl="0">
              <a:spcBef>
                <a:spcPts val="0"/>
              </a:spcBef>
              <a:spcAft>
                <a:spcPts val="0"/>
              </a:spcAft>
              <a:buNone/>
            </a:pPr>
            <a:endParaRPr lang="es-GT" sz="1300"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285750" marR="0" lvl="0" indent="-285750" algn="just" rtl="0">
              <a:spcBef>
                <a:spcPts val="0"/>
              </a:spcBef>
              <a:spcAft>
                <a:spcPts val="0"/>
              </a:spcAft>
              <a:buFont typeface="Arial" panose="020B0604020202020204" pitchFamily="34" charset="0"/>
              <a:buChar char="•"/>
            </a:pP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Agencia Española de Cooperación Internacional para el Desarrollo -AECID-</a:t>
            </a: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lvl="8" algn="just"/>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Se cuenta con la aprobación del Proyecto “Sistema de Seguimiento y Evaluación (S&amp;E) para visualizar las brechas de inequidad entre hombres y mujeres y promover la participación de las guatemaltecas”, financiado por AECID. </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lvl="8" algn="just"/>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lvl="8" indent="-285750" algn="just">
              <a:buFont typeface="Arial" panose="020B0604020202020204" pitchFamily="34" charset="0"/>
              <a:buChar char="•"/>
            </a:pP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Memorándum de Entendimiento entre Creative </a:t>
            </a:r>
            <a:r>
              <a:rPr lang="es-GT" sz="1300" b="1" dirty="0" err="1">
                <a:solidFill>
                  <a:schemeClr val="dk1"/>
                </a:solidFill>
                <a:latin typeface="Montserrat" panose="00000500000000000000"/>
                <a:ea typeface="Montserrat" panose="00000500000000000000"/>
                <a:cs typeface="Montserrat" panose="00000500000000000000"/>
                <a:sym typeface="Montserrat" panose="00000500000000000000"/>
              </a:rPr>
              <a:t>Associates</a:t>
            </a: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 International, del Proyecto Tejiendo Paz y Seprem</a:t>
            </a:r>
            <a:endParaRPr lang="es-GT" sz="13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lvl="8" algn="just"/>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En el marco del memorando de entendimiento, se realizó un taller de coordinación y desarrollo de procesos de formación dirigido a personal de Seprem a nivel central y territorial sobre cultura de paz, resolución de conflictos, prevención de violencia contra las mujeres, participación ciudadana de las mujeres desde el enfoque de interseccionalidad de derechos.</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lvl="8" indent="-285750" algn="just">
              <a:buFont typeface="Arial" panose="020B0604020202020204" pitchFamily="34" charset="0"/>
              <a:buChar char="•"/>
            </a:pP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lvl="8" indent="-285750" algn="just">
              <a:buFont typeface="Arial" panose="020B0604020202020204" pitchFamily="34" charset="0"/>
              <a:buChar char="•"/>
            </a:pP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Proyecto </a:t>
            </a:r>
            <a:r>
              <a:rPr lang="es-GT" sz="1300" b="1" dirty="0" err="1">
                <a:solidFill>
                  <a:schemeClr val="dk1"/>
                </a:solidFill>
                <a:latin typeface="Montserrat" panose="00000500000000000000"/>
                <a:ea typeface="Montserrat" panose="00000500000000000000"/>
                <a:cs typeface="Montserrat" panose="00000500000000000000"/>
                <a:sym typeface="Montserrat" panose="00000500000000000000"/>
              </a:rPr>
              <a:t>Kemenik</a:t>
            </a: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 Género y Gobernanza </a:t>
            </a:r>
            <a:r>
              <a:rPr lang="es-GT" sz="1300" b="1" dirty="0" err="1">
                <a:solidFill>
                  <a:schemeClr val="dk1"/>
                </a:solidFill>
                <a:latin typeface="Montserrat" panose="00000500000000000000"/>
                <a:ea typeface="Montserrat" panose="00000500000000000000"/>
                <a:cs typeface="Montserrat" panose="00000500000000000000"/>
                <a:sym typeface="Montserrat" panose="00000500000000000000"/>
              </a:rPr>
              <a:t>Helvetas</a:t>
            </a:r>
            <a:endParaRPr lang="es-GT" sz="13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lvl="8" algn="just"/>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La Secretaría Presidencial de la Mujer y </a:t>
            </a:r>
            <a:r>
              <a:rPr lang="es-GT" sz="1300" dirty="0" err="1">
                <a:solidFill>
                  <a:schemeClr val="dk1"/>
                </a:solidFill>
                <a:latin typeface="Montserrat" panose="00000500000000000000"/>
                <a:ea typeface="Montserrat" panose="00000500000000000000"/>
                <a:cs typeface="Montserrat" panose="00000500000000000000"/>
                <a:sym typeface="Montserrat" panose="00000500000000000000"/>
              </a:rPr>
              <a:t>Helvetas</a:t>
            </a: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Guatemala, suscribieron una carta de entendimiento para establecer la unificación de voluntades orientadas a apoyar los esfuerzos de asistencia técnica implementados por la Seprem y </a:t>
            </a:r>
            <a:r>
              <a:rPr lang="es-GT" sz="1300" dirty="0" err="1">
                <a:solidFill>
                  <a:schemeClr val="dk1"/>
                </a:solidFill>
                <a:latin typeface="Montserrat" panose="00000500000000000000"/>
                <a:ea typeface="Montserrat" panose="00000500000000000000"/>
                <a:cs typeface="Montserrat" panose="00000500000000000000"/>
                <a:sym typeface="Montserrat" panose="00000500000000000000"/>
              </a:rPr>
              <a:t>Helvetas</a:t>
            </a:r>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lvl="8" algn="just"/>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285750" lvl="8" indent="-285750" algn="just">
              <a:buFont typeface="Arial" panose="020B0604020202020204" pitchFamily="34" charset="0"/>
              <a:buChar char="•"/>
            </a:pPr>
            <a:r>
              <a:rPr lang="es-GT" sz="1300" b="1" dirty="0">
                <a:solidFill>
                  <a:schemeClr val="dk1"/>
                </a:solidFill>
                <a:latin typeface="Montserrat" panose="00000500000000000000"/>
                <a:ea typeface="Montserrat" panose="00000500000000000000"/>
                <a:cs typeface="Montserrat" panose="00000500000000000000"/>
                <a:sym typeface="Montserrat" panose="00000500000000000000"/>
              </a:rPr>
              <a:t>Implementación del Sistema Nacional de Control Interno Gubernamental  -SINACIG- </a:t>
            </a:r>
            <a:endParaRPr lang="es-GT" sz="13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lvl="8" algn="just"/>
            <a:r>
              <a:rPr lang="es-GT" sz="1300" dirty="0">
                <a:solidFill>
                  <a:schemeClr val="dk1"/>
                </a:solidFill>
                <a:latin typeface="Montserrat" panose="00000500000000000000"/>
                <a:ea typeface="Montserrat" panose="00000500000000000000"/>
                <a:cs typeface="Montserrat" panose="00000500000000000000"/>
                <a:sym typeface="Montserrat" panose="00000500000000000000"/>
              </a:rPr>
              <a:t>	En cumplimiento a lo establecido en el Sistema Nacional de Control Interno Gubernamental -SINACIG-, se publicó el Informe Anual de Control Interno de la Seprem del ejercicio fiscal 2022, acompañado de la matrices de evaluación de riesgos, mapa de riesgos, plan de trabajo de evaluación de riesgos y matriz de continuidad de riesgos.</a:t>
            </a:r>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a:p>
            <a:pPr lvl="8" algn="just"/>
            <a:endParaRPr lang="es-GT" sz="1300"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6222454"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txBox="1"/>
          <p:nvPr/>
        </p:nvSpPr>
        <p:spPr>
          <a:xfrm>
            <a:off x="4536350" y="2918275"/>
            <a:ext cx="502489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dirty="0">
                <a:solidFill>
                  <a:srgbClr val="36B3CE"/>
                </a:solidFill>
                <a:latin typeface="Vollkorn Medium"/>
                <a:ea typeface="Vollkorn Medium"/>
                <a:cs typeface="Vollkorn Medium"/>
                <a:sym typeface="Vollkorn Medium"/>
              </a:rPr>
              <a:t>CONSOLIDADO</a:t>
            </a:r>
            <a:endParaRPr lang="es-GT" sz="2800" dirty="0">
              <a:solidFill>
                <a:srgbClr val="36B3CE"/>
              </a:solidFill>
              <a:latin typeface="Vollkorn Medium"/>
              <a:ea typeface="Vollkorn Medium"/>
              <a:cs typeface="Vollkorn Medium"/>
              <a:sym typeface="Vollkorn Medium"/>
            </a:endParaRPr>
          </a:p>
          <a:p>
            <a:pPr marL="0" marR="0" lvl="0" indent="0" algn="l" rtl="0">
              <a:spcBef>
                <a:spcPts val="0"/>
              </a:spcBef>
              <a:spcAft>
                <a:spcPts val="0"/>
              </a:spcAft>
              <a:buNone/>
            </a:pPr>
            <a:r>
              <a:rPr lang="es-GT" sz="2800" dirty="0">
                <a:solidFill>
                  <a:srgbClr val="36B3CE"/>
                </a:solidFill>
                <a:latin typeface="Vollkorn Medium"/>
                <a:ea typeface="Vollkorn Medium"/>
                <a:cs typeface="Vollkorn Medium"/>
                <a:sym typeface="Vollkorn Medium"/>
              </a:rPr>
              <a:t>LOGROS INSTITUCIONALES</a:t>
            </a:r>
            <a:endParaRPr sz="28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994300" y="632110"/>
            <a:ext cx="686131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Consolidado de logros institucionales</a:t>
            </a:r>
            <a:endParaRPr lang="es-GT" sz="2000" b="1" dirty="0">
              <a:solidFill>
                <a:srgbClr val="36B3CE"/>
              </a:solidFill>
              <a:latin typeface="Montserrat" panose="00000500000000000000"/>
              <a:ea typeface="Montserrat" panose="00000500000000000000"/>
              <a:cs typeface="Montserrat" panose="00000500000000000000"/>
              <a:sym typeface="Montserrat" panose="00000500000000000000"/>
            </a:endParaRPr>
          </a:p>
        </p:txBody>
      </p:sp>
      <p:sp>
        <p:nvSpPr>
          <p:cNvPr id="6" name="CuadroTexto 5"/>
          <p:cNvSpPr txBox="1"/>
          <p:nvPr/>
        </p:nvSpPr>
        <p:spPr>
          <a:xfrm>
            <a:off x="2318921" y="1452650"/>
            <a:ext cx="7554157" cy="954107"/>
          </a:xfrm>
          <a:prstGeom prst="rect">
            <a:avLst/>
          </a:prstGeom>
          <a:noFill/>
        </p:spPr>
        <p:txBody>
          <a:bodyPr wrap="square">
            <a:spAutoFit/>
          </a:bodyPr>
          <a:lstStyle/>
          <a:p>
            <a:pPr algn="just"/>
            <a:r>
              <a:rPr lang="es-ES" sz="1400" dirty="0">
                <a:solidFill>
                  <a:srgbClr val="767171"/>
                </a:solidFill>
                <a:effectLst/>
                <a:latin typeface="Montserrat" panose="00000500000000000000" pitchFamily="2" charset="0"/>
                <a:ea typeface="Calibri" panose="020F0502020204030204" pitchFamily="34" charset="0"/>
                <a:cs typeface="Montserrat" panose="00000500000000000000" pitchFamily="2" charset="0"/>
              </a:rPr>
              <a:t>1. La Seprem brindó asistencia técnica a 40 entidades de gobierno central, local y al sistema de consejos de desarrollo urbano y rural, para la implementación de lineamientos de política públicas en el marco de la equidad entre hombres y mujeres y control de convencionalidad.</a:t>
            </a:r>
            <a:endParaRPr lang="es-GT" dirty="0"/>
          </a:p>
        </p:txBody>
      </p:sp>
      <p:sp>
        <p:nvSpPr>
          <p:cNvPr id="9" name="CuadroTexto 8"/>
          <p:cNvSpPr txBox="1"/>
          <p:nvPr/>
        </p:nvSpPr>
        <p:spPr>
          <a:xfrm>
            <a:off x="2279156" y="2650495"/>
            <a:ext cx="7633686" cy="2677656"/>
          </a:xfrm>
          <a:prstGeom prst="rect">
            <a:avLst/>
          </a:prstGeom>
          <a:noFill/>
        </p:spPr>
        <p:txBody>
          <a:bodyPr wrap="square">
            <a:spAutoFit/>
          </a:bodyPr>
          <a:lstStyle/>
          <a:p>
            <a:pPr algn="just"/>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2. Coordinación de acciones de política pública para la erradicación de la violencia contra las mujeres, contenidas en el Plan Nacional para la Erradicación de la Violencia contra las Mujeres (</a:t>
            </a:r>
            <a:r>
              <a:rPr lang="es-ES" sz="1400" dirty="0" err="1">
                <a:solidFill>
                  <a:srgbClr val="5B5753"/>
                </a:solidFill>
                <a:effectLst/>
                <a:latin typeface="Montserrat" panose="00000500000000000000" pitchFamily="2" charset="0"/>
                <a:ea typeface="Calibri" panose="020F0502020204030204" pitchFamily="34" charset="0"/>
                <a:cs typeface="Montserrat" panose="00000500000000000000" pitchFamily="2" charset="0"/>
              </a:rPr>
              <a:t>Planovi</a:t>
            </a:r>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en el marco de la Coordinadora Nacional para la Erradicación de la Violencia Intrafamiliar y contra las Mujeres -</a:t>
            </a:r>
            <a:r>
              <a:rPr lang="es-ES" sz="1400" dirty="0" err="1">
                <a:solidFill>
                  <a:srgbClr val="5B5753"/>
                </a:solidFill>
                <a:effectLst/>
                <a:latin typeface="Montserrat" panose="00000500000000000000" pitchFamily="2" charset="0"/>
                <a:ea typeface="Calibri" panose="020F0502020204030204" pitchFamily="34" charset="0"/>
                <a:cs typeface="Montserrat" panose="00000500000000000000" pitchFamily="2" charset="0"/>
              </a:rPr>
              <a:t>Conaprevi</a:t>
            </a:r>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a:t>
            </a:r>
            <a:endPar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endParaRPr>
          </a:p>
          <a:p>
            <a:pPr algn="just"/>
            <a:endParaRPr lang="es-ES" dirty="0">
              <a:solidFill>
                <a:srgbClr val="5B5753"/>
              </a:solidFill>
              <a:latin typeface="Montserrat" panose="00000500000000000000" pitchFamily="2" charset="0"/>
              <a:ea typeface="Calibri" panose="020F0502020204030204" pitchFamily="34" charset="0"/>
              <a:cs typeface="Montserrat" panose="00000500000000000000" pitchFamily="2" charset="0"/>
            </a:endParaRPr>
          </a:p>
          <a:p>
            <a:pPr algn="just"/>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En ese marco se desarrolló la campaña denominada “No Permitas más Abusos”, con el objetivo de potenciar la cultura de denuncia e identificar acciones de   violencia, con mensajes directos para identificar casos propios o a su alrededor de violencia. Asimismo, se llevó a cabo el diálogo con cooperantes e integrantes de la </a:t>
            </a:r>
            <a:r>
              <a:rPr lang="es-ES" sz="1400" dirty="0" err="1">
                <a:solidFill>
                  <a:srgbClr val="5B5753"/>
                </a:solidFill>
                <a:effectLst/>
                <a:latin typeface="Montserrat" panose="00000500000000000000" pitchFamily="2" charset="0"/>
                <a:ea typeface="Calibri" panose="020F0502020204030204" pitchFamily="34" charset="0"/>
                <a:cs typeface="Montserrat" panose="00000500000000000000" pitchFamily="2" charset="0"/>
              </a:rPr>
              <a:t>Conaprevi</a:t>
            </a:r>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para establecer un foro permanente de acciones conjuntas para la prevención, atención y erradicación de la Violencia contra la Mujer -VCM- en Guatemala.</a:t>
            </a:r>
            <a:endParaRPr lang="es-GT" dirty="0"/>
          </a:p>
        </p:txBody>
      </p:sp>
      <p:pic>
        <p:nvPicPr>
          <p:cNvPr id="12" name="Imagen 11" descr="Icono&#10;&#10;Descripción generada automá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0882" y="1476948"/>
            <a:ext cx="897255" cy="905510"/>
          </a:xfrm>
          <a:prstGeom prst="rect">
            <a:avLst/>
          </a:prstGeom>
        </p:spPr>
      </p:pic>
      <p:pic>
        <p:nvPicPr>
          <p:cNvPr id="13" name="Imagen 12" descr="Icono&#10;&#10;Descripción generada automá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0881" y="2650495"/>
            <a:ext cx="897255" cy="9055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994300" y="632110"/>
            <a:ext cx="686131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Consolidado de logros institucionales</a:t>
            </a:r>
            <a:endParaRPr lang="es-GT" sz="2000" b="1" dirty="0">
              <a:solidFill>
                <a:srgbClr val="36B3CE"/>
              </a:solidFill>
              <a:latin typeface="Montserrat" panose="00000500000000000000"/>
              <a:ea typeface="Montserrat" panose="00000500000000000000"/>
              <a:cs typeface="Montserrat" panose="00000500000000000000"/>
              <a:sym typeface="Montserrat" panose="00000500000000000000"/>
            </a:endParaRPr>
          </a:p>
        </p:txBody>
      </p:sp>
      <p:pic>
        <p:nvPicPr>
          <p:cNvPr id="12" name="Imagen 11" descr="Icono&#10;&#10;Descripción generada automá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0882" y="1476948"/>
            <a:ext cx="897255" cy="905510"/>
          </a:xfrm>
          <a:prstGeom prst="rect">
            <a:avLst/>
          </a:prstGeom>
        </p:spPr>
      </p:pic>
      <p:pic>
        <p:nvPicPr>
          <p:cNvPr id="13" name="Imagen 12" descr="Icono&#10;&#10;Descripción generada automá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0881" y="2650495"/>
            <a:ext cx="897255" cy="905510"/>
          </a:xfrm>
          <a:prstGeom prst="rect">
            <a:avLst/>
          </a:prstGeom>
        </p:spPr>
      </p:pic>
      <p:sp>
        <p:nvSpPr>
          <p:cNvPr id="3" name="CuadroTexto 2"/>
          <p:cNvSpPr txBox="1"/>
          <p:nvPr/>
        </p:nvSpPr>
        <p:spPr>
          <a:xfrm>
            <a:off x="2363679" y="1452649"/>
            <a:ext cx="7863396" cy="954107"/>
          </a:xfrm>
          <a:prstGeom prst="rect">
            <a:avLst/>
          </a:prstGeom>
          <a:noFill/>
        </p:spPr>
        <p:txBody>
          <a:bodyPr wrap="square">
            <a:spAutoFit/>
          </a:bodyPr>
          <a:lstStyle/>
          <a:p>
            <a:r>
              <a:rPr lang="es-ES" dirty="0">
                <a:solidFill>
                  <a:srgbClr val="5B5753"/>
                </a:solidFill>
                <a:latin typeface="Montserrat" panose="00000500000000000000" pitchFamily="2" charset="0"/>
                <a:ea typeface="Calibri" panose="020F0502020204030204" pitchFamily="34" charset="0"/>
                <a:cs typeface="Montserrat" panose="00000500000000000000" pitchFamily="2" charset="0"/>
              </a:rPr>
              <a:t>3</a:t>
            </a:r>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En el marco del 10º.  Informe Periódico de CEDAW presentado por el país, se elaboró el informe de respuesta a la Lista de Cuestiones requerido por el Comité CEDAW, mismo que se construyó mediante un proceso participativo con las distintas instituciones públicas con responsabilidad en la materia.</a:t>
            </a:r>
            <a:endParaRPr lang="es-GT" dirty="0"/>
          </a:p>
        </p:txBody>
      </p:sp>
      <p:sp>
        <p:nvSpPr>
          <p:cNvPr id="5" name="CuadroTexto 4"/>
          <p:cNvSpPr txBox="1"/>
          <p:nvPr/>
        </p:nvSpPr>
        <p:spPr>
          <a:xfrm>
            <a:off x="2363679" y="2699827"/>
            <a:ext cx="7774620" cy="523220"/>
          </a:xfrm>
          <a:prstGeom prst="rect">
            <a:avLst/>
          </a:prstGeom>
          <a:noFill/>
        </p:spPr>
        <p:txBody>
          <a:bodyPr wrap="square">
            <a:spAutoFit/>
          </a:bodyPr>
          <a:lstStyle/>
          <a:p>
            <a:r>
              <a:rPr lang="es-ES" dirty="0">
                <a:solidFill>
                  <a:srgbClr val="5B5753"/>
                </a:solidFill>
                <a:latin typeface="Montserrat" panose="00000500000000000000" pitchFamily="2" charset="0"/>
                <a:ea typeface="Calibri" panose="020F0502020204030204" pitchFamily="34" charset="0"/>
                <a:cs typeface="Montserrat" panose="00000500000000000000" pitchFamily="2" charset="0"/>
              </a:rPr>
              <a:t>4</a:t>
            </a:r>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Implementación de la primera fase del diseño y construcción de instrumentos para el estudio de la participación sociopolítica de las mujeres en los COMUDE.</a:t>
            </a:r>
            <a:endParaRPr lang="es-GT" dirty="0"/>
          </a:p>
        </p:txBody>
      </p:sp>
      <p:sp>
        <p:nvSpPr>
          <p:cNvPr id="8" name="CuadroTexto 7"/>
          <p:cNvSpPr txBox="1"/>
          <p:nvPr/>
        </p:nvSpPr>
        <p:spPr>
          <a:xfrm>
            <a:off x="2363679" y="3556005"/>
            <a:ext cx="7987684" cy="1384995"/>
          </a:xfrm>
          <a:prstGeom prst="rect">
            <a:avLst/>
          </a:prstGeom>
          <a:noFill/>
        </p:spPr>
        <p:txBody>
          <a:bodyPr wrap="square">
            <a:spAutoFit/>
          </a:bodyPr>
          <a:lstStyle/>
          <a:p>
            <a:pPr algn="just"/>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5. Participación en la Delegación Oficial en el 67º. periodo de sesiones de la Comisión de la Condición Jurídica y Social de la Mujer, (CSW por sus siglas en inglés), la participación fue estratégica para fortalecer y desarrollar espacios y mecanismos nacionales que permitan dar seguimiento a políticas vinculadas a las </a:t>
            </a:r>
            <a:r>
              <a:rPr lang="es-ES" sz="1400" dirty="0" err="1">
                <a:solidFill>
                  <a:srgbClr val="5B5753"/>
                </a:solidFill>
                <a:effectLst/>
                <a:latin typeface="Montserrat" panose="00000500000000000000" pitchFamily="2" charset="0"/>
                <a:ea typeface="Calibri" panose="020F0502020204030204" pitchFamily="34" charset="0"/>
                <a:cs typeface="Montserrat" panose="00000500000000000000" pitchFamily="2" charset="0"/>
              </a:rPr>
              <a:t>TIC’s</a:t>
            </a:r>
            <a:r>
              <a:rPr lang="es-ES" sz="1400" dirty="0">
                <a:solidFill>
                  <a:srgbClr val="5B5753"/>
                </a:solidFill>
                <a:effectLst/>
                <a:latin typeface="Montserrat" panose="00000500000000000000" pitchFamily="2" charset="0"/>
                <a:ea typeface="Calibri" panose="020F0502020204030204" pitchFamily="34" charset="0"/>
                <a:cs typeface="Montserrat" panose="00000500000000000000" pitchFamily="2" charset="0"/>
              </a:rPr>
              <a:t>, a la sociedad del cuidado, al empoderamiento económico de las mujeres y el seguimiento a la violencia contra las mujeres.</a:t>
            </a:r>
            <a:endParaRPr lang="es-GT" dirty="0"/>
          </a:p>
        </p:txBody>
      </p:sp>
      <p:pic>
        <p:nvPicPr>
          <p:cNvPr id="10" name="Imagen 9" descr="Icono&#10;&#10;Descripción generada automá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0881" y="3795747"/>
            <a:ext cx="897255" cy="90551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txBox="1"/>
          <p:nvPr/>
        </p:nvSpPr>
        <p:spPr>
          <a:xfrm>
            <a:off x="4609000" y="3149638"/>
            <a:ext cx="425010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CONCLUSIONES</a:t>
            </a:r>
            <a:endParaRPr sz="33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772357" y="933950"/>
            <a:ext cx="71453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Explicación de las tendencias observadas en la ejecución presupuestaria</a:t>
            </a:r>
            <a:endParaRPr sz="2000" dirty="0">
              <a:solidFill>
                <a:srgbClr val="36B3CE"/>
              </a:solidFill>
            </a:endParaRPr>
          </a:p>
        </p:txBody>
      </p:sp>
      <p:sp>
        <p:nvSpPr>
          <p:cNvPr id="95" name="Google Shape;95;g1e0bd25976b_0_142"/>
          <p:cNvSpPr txBox="1"/>
          <p:nvPr/>
        </p:nvSpPr>
        <p:spPr>
          <a:xfrm>
            <a:off x="2024109" y="1747263"/>
            <a:ext cx="8833280" cy="85404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Los grupos de gasto 100, 200 y 300, en el primer cuatrimestre del año se ha ejecutado de acuerdo con la programación inicial de Plan Operativo. De igual forma, el porcentaje de ejecución del grupo 400 es variable; esto debido a la ejecución por movimientos de personal que se dan durante el ejercicio fiscal. </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sp>
        <p:nvSpPr>
          <p:cNvPr id="5" name="CuadroTexto 4"/>
          <p:cNvSpPr txBox="1"/>
          <p:nvPr/>
        </p:nvSpPr>
        <p:spPr>
          <a:xfrm>
            <a:off x="2024109" y="3196917"/>
            <a:ext cx="8833280" cy="1333250"/>
          </a:xfrm>
          <a:prstGeom prst="rect">
            <a:avLst/>
          </a:prstGeom>
          <a:noFill/>
        </p:spPr>
        <p:txBody>
          <a:bodyPr wrap="square">
            <a:spAutoFit/>
          </a:bodyPr>
          <a:lstStyle/>
          <a:p>
            <a:pPr algn="just">
              <a:lnSpc>
                <a:spcPct val="150000"/>
              </a:lnSpc>
            </a:pPr>
            <a:r>
              <a:rPr lang="es-GT" sz="1100" dirty="0">
                <a:latin typeface="Montserrat" panose="00000500000000000000" pitchFamily="2" charset="0"/>
              </a:rPr>
              <a:t>Las acciones estratégicas de la Seprem se articulan a la Política General de Gobierno y sus cinco pilares: 1) Economía, competitividad y prosperidad, 2) Desarrollo Social, 3) Gobernabilidad y seguridad en desarrollo, 4) Estado responsable, transparente y efectivo y 5) Relaciones con el mundo. Ejes en los cuales se transversaliza el enfoque de equidad de género. Por lo que los avances que se presentan en cada una de las acciones de la Seprem corresponden a los resultados enmarcados en la Política General de Gobierno a través del abordaje de los doce ejes de la PNPDIM.</a:t>
            </a:r>
            <a:endParaRPr lang="es-GT" sz="1100" dirty="0">
              <a:latin typeface="Montserrat" panose="00000500000000000000" pitchFamily="2" charset="0"/>
            </a:endParaRPr>
          </a:p>
        </p:txBody>
      </p:sp>
      <p:sp>
        <p:nvSpPr>
          <p:cNvPr id="7" name="CuadroTexto 6"/>
          <p:cNvSpPr txBox="1"/>
          <p:nvPr/>
        </p:nvSpPr>
        <p:spPr>
          <a:xfrm>
            <a:off x="772355" y="2706770"/>
            <a:ext cx="9357066" cy="307777"/>
          </a:xfrm>
          <a:prstGeom prst="rect">
            <a:avLst/>
          </a:prstGeom>
          <a:noFill/>
        </p:spPr>
        <p:txBody>
          <a:bodyPr wrap="square">
            <a:spAutoFit/>
          </a:bodyPr>
          <a:lstStyle/>
          <a:p>
            <a:pPr marL="0" marR="0" lvl="0" indent="0" algn="l" rtl="0">
              <a:spcBef>
                <a:spcPts val="0"/>
              </a:spcBef>
              <a:spcAft>
                <a:spcPts val="0"/>
              </a:spcAft>
              <a:buNone/>
            </a:pPr>
            <a:r>
              <a:rPr lang="es-GT" sz="1400" dirty="0">
                <a:solidFill>
                  <a:srgbClr val="36B3CE"/>
                </a:solidFill>
                <a:latin typeface="Montserrat" panose="00000500000000000000"/>
                <a:ea typeface="Montserrat" panose="00000500000000000000"/>
                <a:cs typeface="Montserrat" panose="00000500000000000000"/>
                <a:sym typeface="Montserrat" panose="00000500000000000000"/>
              </a:rPr>
              <a:t>Resultados de corto y mediano plazo alcanzados en el marco de la Política General de Gobierno</a:t>
            </a:r>
            <a:endParaRPr lang="es-GT" sz="1400" dirty="0">
              <a:solidFill>
                <a:srgbClr val="36B3CE"/>
              </a:solidFill>
            </a:endParaRPr>
          </a:p>
        </p:txBody>
      </p:sp>
      <p:pic>
        <p:nvPicPr>
          <p:cNvPr id="2" name="Imagen 1" descr="Icono&#10;&#10;Descripción generada automáticament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6882" y="3451772"/>
            <a:ext cx="869950" cy="869950"/>
          </a:xfrm>
          <a:prstGeom prst="rect">
            <a:avLst/>
          </a:prstGeom>
        </p:spPr>
      </p:pic>
      <p:pic>
        <p:nvPicPr>
          <p:cNvPr id="3" name="Imagen 2" descr="Icono&#10;&#10;Descripción generada automáticament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07" y="1852032"/>
            <a:ext cx="800100" cy="8350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g1e0bd25976b_0_105"/>
          <p:cNvSpPr txBox="1"/>
          <p:nvPr/>
        </p:nvSpPr>
        <p:spPr>
          <a:xfrm>
            <a:off x="7710152" y="2249850"/>
            <a:ext cx="34998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a:solidFill>
                  <a:schemeClr val="lt1"/>
                </a:solidFill>
                <a:latin typeface="Montserrat" panose="00000500000000000000"/>
                <a:ea typeface="Montserrat" panose="00000500000000000000"/>
                <a:cs typeface="Montserrat" panose="00000500000000000000"/>
                <a:sym typeface="Montserrat" panose="00000500000000000000"/>
              </a:rPr>
              <a:t>Lorem ipsum dolor </a:t>
            </a:r>
            <a:r>
              <a:rPr lang="es-GT" sz="2000" b="1">
                <a:solidFill>
                  <a:schemeClr val="lt1"/>
                </a:solidFill>
                <a:latin typeface="Montserrat" panose="00000500000000000000"/>
                <a:ea typeface="Montserrat" panose="00000500000000000000"/>
                <a:cs typeface="Montserrat" panose="00000500000000000000"/>
                <a:sym typeface="Montserrat" panose="00000500000000000000"/>
              </a:rPr>
              <a:t>sit amet, consec</a:t>
            </a:r>
            <a:endParaRPr sz="2000">
              <a:solidFill>
                <a:schemeClr val="lt1"/>
              </a:solidFill>
            </a:endParaRPr>
          </a:p>
        </p:txBody>
      </p:sp>
      <p:sp>
        <p:nvSpPr>
          <p:cNvPr id="105" name="Google Shape;105;g1e0bd25976b_0_105"/>
          <p:cNvSpPr txBox="1"/>
          <p:nvPr/>
        </p:nvSpPr>
        <p:spPr>
          <a:xfrm>
            <a:off x="7710156" y="3243283"/>
            <a:ext cx="3621300" cy="12774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100">
                <a:solidFill>
                  <a:schemeClr val="lt1"/>
                </a:solidFill>
                <a:latin typeface="Montserrat" panose="00000500000000000000"/>
                <a:ea typeface="Montserrat" panose="00000500000000000000"/>
                <a:cs typeface="Montserrat" panose="00000500000000000000"/>
                <a:sym typeface="Montserrat" panose="00000500000000000000"/>
              </a:rPr>
              <a:t>Lorem ipsum dolor sit amet, consectetuer adipiscing elit, sed diam nonummy nibh euismod tincidunt ut laoreet dolore magna aliquam erat volutpat. Ut wisi enim ad minim veniam, quis nostrud exerci tation</a:t>
            </a:r>
            <a:endParaRPr>
              <a:solidFill>
                <a:schemeClr val="lt1"/>
              </a:solidFill>
            </a:endParaRPr>
          </a:p>
        </p:txBody>
      </p:sp>
      <p:sp>
        <p:nvSpPr>
          <p:cNvPr id="103" name="Google Shape;103;g1e0bd25976b_0_105"/>
          <p:cNvSpPr/>
          <p:nvPr/>
        </p:nvSpPr>
        <p:spPr>
          <a:xfrm>
            <a:off x="2053686" y="4069734"/>
            <a:ext cx="3499801" cy="1043942"/>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1100" dirty="0">
                <a:solidFill>
                  <a:schemeClr val="bg1"/>
                </a:solidFill>
                <a:latin typeface="Montserrat" panose="00000500000000000000" pitchFamily="2" charset="0"/>
              </a:rPr>
              <a:t>Evento en conmemoración al</a:t>
            </a:r>
            <a:endParaRPr lang="es-GT" sz="1100" dirty="0">
              <a:solidFill>
                <a:schemeClr val="bg1"/>
              </a:solidFill>
              <a:latin typeface="Montserrat" panose="00000500000000000000" pitchFamily="2" charset="0"/>
            </a:endParaRPr>
          </a:p>
          <a:p>
            <a:pPr marL="0" lvl="0" indent="0" algn="ctr" rtl="0">
              <a:spcBef>
                <a:spcPts val="0"/>
              </a:spcBef>
              <a:spcAft>
                <a:spcPts val="0"/>
              </a:spcAft>
              <a:buNone/>
            </a:pPr>
            <a:r>
              <a:rPr lang="es-GT" sz="1100" dirty="0">
                <a:solidFill>
                  <a:schemeClr val="bg1"/>
                </a:solidFill>
                <a:latin typeface="Montserrat" panose="00000500000000000000" pitchFamily="2" charset="0"/>
              </a:rPr>
              <a:t> Día Internacional de la Mujer</a:t>
            </a:r>
            <a:endParaRPr lang="es-GT" sz="1100" dirty="0">
              <a:solidFill>
                <a:schemeClr val="bg1"/>
              </a:solidFill>
              <a:latin typeface="Montserrat" panose="00000500000000000000" pitchFamily="2" charset="0"/>
            </a:endParaRPr>
          </a:p>
          <a:p>
            <a:pPr marL="0" lvl="0" indent="0" algn="ctr" rtl="0">
              <a:spcBef>
                <a:spcPts val="0"/>
              </a:spcBef>
              <a:spcAft>
                <a:spcPts val="0"/>
              </a:spcAft>
              <a:buNone/>
            </a:pPr>
            <a:r>
              <a:rPr lang="es-GT" sz="1100" dirty="0">
                <a:solidFill>
                  <a:schemeClr val="bg1"/>
                </a:solidFill>
                <a:latin typeface="Montserrat" panose="00000500000000000000" pitchFamily="2" charset="0"/>
              </a:rPr>
              <a:t> marzo, 2023</a:t>
            </a:r>
            <a:endParaRPr sz="1100" dirty="0">
              <a:solidFill>
                <a:schemeClr val="bg1"/>
              </a:solidFill>
              <a:latin typeface="Montserrat" panose="00000500000000000000" pitchFamily="2" charset="0"/>
            </a:endParaRPr>
          </a:p>
        </p:txBody>
      </p:sp>
      <p:pic>
        <p:nvPicPr>
          <p:cNvPr id="5" name="Imagen 4" descr="Un grupo de personas en un escenario&#10;&#10;Descripción generada automáticamente con confianza baja"/>
          <p:cNvPicPr>
            <a:picLocks noChangeAspect="1"/>
          </p:cNvPicPr>
          <p:nvPr/>
        </p:nvPicPr>
        <p:blipFill>
          <a:blip r:embed="rId1"/>
          <a:stretch>
            <a:fillRect/>
          </a:stretch>
        </p:blipFill>
        <p:spPr>
          <a:xfrm>
            <a:off x="6436311" y="2703109"/>
            <a:ext cx="5028310" cy="3350112"/>
          </a:xfrm>
          <a:prstGeom prst="rect">
            <a:avLst/>
          </a:prstGeom>
        </p:spPr>
      </p:pic>
      <p:pic>
        <p:nvPicPr>
          <p:cNvPr id="3" name="Imagen 2"/>
          <p:cNvPicPr>
            <a:picLocks noChangeAspect="1"/>
          </p:cNvPicPr>
          <p:nvPr/>
        </p:nvPicPr>
        <p:blipFill>
          <a:blip r:embed="rId2"/>
          <a:srcRect/>
          <a:stretch>
            <a:fillRect/>
          </a:stretch>
        </p:blipFill>
        <p:spPr>
          <a:xfrm>
            <a:off x="1606858" y="468737"/>
            <a:ext cx="4749554" cy="315317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1"/>
          <a:srcRect/>
          <a:stretch>
            <a:fill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2"/>
          <a:srcRect/>
          <a:stretch>
            <a:fillRect/>
          </a:stretch>
        </p:blipFill>
        <p:spPr>
          <a:xfrm>
            <a:off x="4962689" y="5271030"/>
            <a:ext cx="1206240" cy="479279"/>
          </a:xfrm>
          <a:prstGeom prst="rect">
            <a:avLst/>
          </a:prstGeom>
          <a:noFill/>
          <a:ln>
            <a:noFill/>
          </a:ln>
        </p:spPr>
      </p:pic>
      <p:sp>
        <p:nvSpPr>
          <p:cNvPr id="114" name="Google Shape;114;g1e0bd25976b_0_118"/>
          <p:cNvSpPr txBox="1"/>
          <p:nvPr/>
        </p:nvSpPr>
        <p:spPr>
          <a:xfrm>
            <a:off x="6201980" y="5321693"/>
            <a:ext cx="165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a:solidFill>
                  <a:srgbClr val="10304B"/>
                </a:solidFill>
                <a:latin typeface="Montserrat SemiBold"/>
                <a:ea typeface="Montserrat SemiBold"/>
                <a:cs typeface="Montserrat SemiBold"/>
                <a:sym typeface="Montserrat SemiBold"/>
              </a:rPr>
              <a:t>NOMBRE </a:t>
            </a:r>
            <a:endParaRPr lang="es-GT" sz="600" b="1" i="0" u="none" strike="noStrike" cap="none">
              <a:solidFill>
                <a:srgbClr val="10304B"/>
              </a:solidFill>
              <a:latin typeface="Montserrat SemiBold"/>
              <a:ea typeface="Montserrat SemiBold"/>
              <a:cs typeface="Montserrat SemiBold"/>
              <a:sym typeface="Montserrat SemiBold"/>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DE LA </a:t>
            </a:r>
            <a:endParaRPr lang="es-GT" sz="600" b="1">
              <a:solidFill>
                <a:srgbClr val="10304B"/>
              </a:solidFill>
              <a:latin typeface="Montserrat SemiBold"/>
              <a:ea typeface="Montserrat SemiBold"/>
              <a:cs typeface="Montserrat SemiBold"/>
              <a:sym typeface="Montserrat SemiBold"/>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INSTITUCIÓN</a:t>
            </a:r>
            <a:endParaRPr lang="es-GT" sz="600" b="1">
              <a:solidFill>
                <a:srgbClr val="10304B"/>
              </a:solidFill>
              <a:latin typeface="Montserrat SemiBold"/>
              <a:ea typeface="Montserrat SemiBold"/>
              <a:cs typeface="Montserrat SemiBold"/>
              <a:sym typeface="Montserrat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228352" y="659097"/>
            <a:ext cx="27972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sym typeface="Montserrat" panose="00000500000000000000"/>
              </a:rPr>
              <a:t>Principales funciones de la </a:t>
            </a:r>
            <a:r>
              <a:rPr lang="es-GT" sz="2000" b="1" dirty="0">
                <a:solidFill>
                  <a:srgbClr val="36B3CE"/>
                </a:solidFill>
                <a:latin typeface="Montserrat" panose="00000500000000000000"/>
                <a:sym typeface="Montserrat" panose="00000500000000000000"/>
              </a:rPr>
              <a:t>SEPREM</a:t>
            </a:r>
            <a:endParaRPr sz="2000" b="1" dirty="0">
              <a:solidFill>
                <a:srgbClr val="36B3CE"/>
              </a:solidFill>
            </a:endParaRPr>
          </a:p>
        </p:txBody>
      </p:sp>
      <p:sp>
        <p:nvSpPr>
          <p:cNvPr id="95" name="Google Shape;95;g1e0bd25976b_0_142"/>
          <p:cNvSpPr txBox="1"/>
          <p:nvPr/>
        </p:nvSpPr>
        <p:spPr>
          <a:xfrm>
            <a:off x="4927107" y="2244470"/>
            <a:ext cx="6418290" cy="288536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De conformidad con las normas que regulan su funcionamiento, las </a:t>
            </a:r>
            <a:r>
              <a:rPr lang="es-GT" sz="1100" b="1" dirty="0">
                <a:solidFill>
                  <a:schemeClr val="dk1"/>
                </a:solidFill>
                <a:latin typeface="Montserrat" panose="00000500000000000000"/>
                <a:ea typeface="Montserrat" panose="00000500000000000000"/>
                <a:cs typeface="Montserrat" panose="00000500000000000000"/>
                <a:sym typeface="Montserrat" panose="00000500000000000000"/>
              </a:rPr>
              <a:t>principales</a:t>
            </a:r>
            <a:endParaRPr lang="es-GT" sz="11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b="1" dirty="0">
                <a:solidFill>
                  <a:schemeClr val="dk1"/>
                </a:solidFill>
                <a:latin typeface="Montserrat" panose="00000500000000000000"/>
                <a:ea typeface="Montserrat" panose="00000500000000000000"/>
                <a:cs typeface="Montserrat" panose="00000500000000000000"/>
                <a:sym typeface="Montserrat" panose="00000500000000000000"/>
              </a:rPr>
              <a:t>funciones </a:t>
            </a: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de la Seprem son:</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 Promover la plena participación de las mujeres en el desarrollo del país y la igualdad real y efectiva entre hombres y mujeres.</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 Velar por la observancia y aplicación de los preceptos constitucionales, leyes ordinarias, tratados y convenios internacionales que se refieran a la mujer.</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 Velar por el cumplimiento de los compromisos asumidos por el Estado de Guatemala en los organismos e instancias internacionales y en los Acuerdos de Paz.</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p:txBody>
      </p:sp>
      <p:pic>
        <p:nvPicPr>
          <p:cNvPr id="4" name="Imagen 3" descr="Un grupo de personas en un salón de clases&#10;&#10;Descripción generada automáticamente con confianza baja"/>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4619" y="2244470"/>
            <a:ext cx="3991610" cy="2658745"/>
          </a:xfrm>
          <a:prstGeom prst="rect">
            <a:avLst/>
          </a:prstGeom>
        </p:spPr>
      </p:pic>
      <p:sp>
        <p:nvSpPr>
          <p:cNvPr id="6" name="CuadroTexto 5"/>
          <p:cNvSpPr txBox="1"/>
          <p:nvPr/>
        </p:nvSpPr>
        <p:spPr>
          <a:xfrm>
            <a:off x="634619" y="5022113"/>
            <a:ext cx="3991610" cy="338554"/>
          </a:xfrm>
          <a:prstGeom prst="rect">
            <a:avLst/>
          </a:prstGeom>
          <a:noFill/>
        </p:spPr>
        <p:txBody>
          <a:bodyPr wrap="square">
            <a:spAutoFit/>
          </a:bodyPr>
          <a:lstStyle/>
          <a:p>
            <a:pPr algn="ctr"/>
            <a:r>
              <a:rPr lang="es-ES" sz="800" dirty="0">
                <a:solidFill>
                  <a:srgbClr val="050505"/>
                </a:solidFill>
                <a:effectLst/>
                <a:latin typeface="Montserrat" panose="00000500000000000000" pitchFamily="2" charset="0"/>
                <a:ea typeface="Calibri" panose="020F0502020204030204" pitchFamily="34" charset="0"/>
                <a:cs typeface="Segoe UI Historic" panose="020B0502040204020203" pitchFamily="34" charset="0"/>
              </a:rPr>
              <a:t>Reunión de alto nivel junto con las representantes de las entidades participantes en la CSW, febrero 2023</a:t>
            </a:r>
            <a:endParaRPr lang="es-GT"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957304" y="595089"/>
            <a:ext cx="27972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sym typeface="Montserrat" panose="00000500000000000000"/>
              </a:rPr>
              <a:t>Principales funciones de la </a:t>
            </a:r>
            <a:r>
              <a:rPr lang="es-GT" sz="2000" b="1" dirty="0">
                <a:solidFill>
                  <a:srgbClr val="36B3CE"/>
                </a:solidFill>
                <a:latin typeface="Montserrat" panose="00000500000000000000"/>
                <a:sym typeface="Montserrat" panose="00000500000000000000"/>
              </a:rPr>
              <a:t>SEPREM</a:t>
            </a:r>
            <a:endParaRPr sz="2000" b="1" dirty="0">
              <a:solidFill>
                <a:srgbClr val="36B3CE"/>
              </a:solidFill>
            </a:endParaRPr>
          </a:p>
        </p:txBody>
      </p:sp>
      <p:sp>
        <p:nvSpPr>
          <p:cNvPr id="95" name="Google Shape;95;g1e0bd25976b_0_142"/>
          <p:cNvSpPr txBox="1"/>
          <p:nvPr/>
        </p:nvSpPr>
        <p:spPr>
          <a:xfrm>
            <a:off x="971912" y="2113275"/>
            <a:ext cx="4748552" cy="263144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 Incentivar la realización de estudios e investigaciones sobre la situación y condición de las mujeres en la sociedad guatemalteca.</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 Difusión, recopilación y sistematización de la información existente sobre estos temas.</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 Realizar el análisis de la legislación vigente con el propósito de promover las reformas pertinentes y la eliminación de aquellas normas que tengan efectos desiguales entre hombres y mujeres.</a:t>
            </a:r>
            <a:endParaRPr lang="es-GT" sz="1100" dirty="0"/>
          </a:p>
        </p:txBody>
      </p:sp>
      <p:pic>
        <p:nvPicPr>
          <p:cNvPr id="4" name="Imagen 3" descr="Un grupo de personas de pie&#10;&#10;Descripción generada automáticament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61832" y="1610711"/>
            <a:ext cx="5098193" cy="3396488"/>
          </a:xfrm>
          <a:prstGeom prst="rect">
            <a:avLst/>
          </a:prstGeom>
        </p:spPr>
      </p:pic>
      <p:sp>
        <p:nvSpPr>
          <p:cNvPr id="6" name="CuadroTexto 5"/>
          <p:cNvSpPr txBox="1"/>
          <p:nvPr/>
        </p:nvSpPr>
        <p:spPr>
          <a:xfrm>
            <a:off x="5763690" y="5139567"/>
            <a:ext cx="6094476" cy="215444"/>
          </a:xfrm>
          <a:prstGeom prst="rect">
            <a:avLst/>
          </a:prstGeom>
          <a:noFill/>
        </p:spPr>
        <p:txBody>
          <a:bodyPr wrap="square">
            <a:spAutoFit/>
          </a:bodyPr>
          <a:lstStyle/>
          <a:p>
            <a:pPr algn="ctr"/>
            <a:r>
              <a:rPr lang="es-ES" sz="800" dirty="0">
                <a:solidFill>
                  <a:srgbClr val="767171"/>
                </a:solidFill>
                <a:effectLst/>
                <a:latin typeface="Montserrat" panose="00000500000000000000" pitchFamily="2" charset="0"/>
                <a:ea typeface="Calibri" panose="020F0502020204030204" pitchFamily="34" charset="0"/>
                <a:cs typeface="Segoe UI Historic" panose="020B0502040204020203" pitchFamily="34" charset="0"/>
              </a:rPr>
              <a:t>Conferencia “Criterios Jurisprudenciales sobre los Derechos Humanos de las Mujeres, marzo 2023</a:t>
            </a:r>
            <a:endParaRPr lang="es-GT"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g1e0bd25976b_0_37"/>
          <p:cNvSpPr txBox="1"/>
          <p:nvPr/>
        </p:nvSpPr>
        <p:spPr>
          <a:xfrm>
            <a:off x="1918823" y="1047375"/>
            <a:ext cx="32790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panose="00000500000000000000"/>
                <a:sym typeface="Montserrat" panose="00000500000000000000"/>
              </a:rPr>
              <a:t>Principales objetivos de la </a:t>
            </a:r>
            <a:r>
              <a:rPr lang="es-GT" sz="2000" b="1" dirty="0">
                <a:solidFill>
                  <a:schemeClr val="lt1"/>
                </a:solidFill>
                <a:latin typeface="Montserrat" panose="00000500000000000000"/>
                <a:sym typeface="Montserrat" panose="00000500000000000000"/>
              </a:rPr>
              <a:t>SEPREM</a:t>
            </a:r>
            <a:endParaRPr sz="2000" b="1" dirty="0">
              <a:solidFill>
                <a:schemeClr val="lt1"/>
              </a:solidFill>
            </a:endParaRPr>
          </a:p>
        </p:txBody>
      </p:sp>
      <p:sp>
        <p:nvSpPr>
          <p:cNvPr id="57" name="Google Shape;57;g1e0bd25976b_0_37"/>
          <p:cNvSpPr txBox="1"/>
          <p:nvPr/>
        </p:nvSpPr>
        <p:spPr>
          <a:xfrm>
            <a:off x="867988" y="2735022"/>
            <a:ext cx="4994100" cy="85404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Para el cumplimiento de sus funciones y satisfacer las necesidades de la población, la </a:t>
            </a:r>
            <a:r>
              <a:rPr lang="es-GT" sz="1100" b="1" dirty="0">
                <a:solidFill>
                  <a:schemeClr val="dk1"/>
                </a:solidFill>
                <a:latin typeface="Montserrat" panose="00000500000000000000"/>
                <a:ea typeface="Montserrat" panose="00000500000000000000"/>
                <a:cs typeface="Montserrat" panose="00000500000000000000"/>
                <a:sym typeface="Montserrat" panose="00000500000000000000"/>
              </a:rPr>
              <a:t>Seprem</a:t>
            </a: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 debe cumplir con los siguientes </a:t>
            </a:r>
            <a:r>
              <a:rPr lang="es-GT" sz="1100" b="1" dirty="0">
                <a:solidFill>
                  <a:schemeClr val="dk1"/>
                </a:solidFill>
                <a:latin typeface="Montserrat" panose="00000500000000000000"/>
                <a:ea typeface="Montserrat" panose="00000500000000000000"/>
                <a:cs typeface="Montserrat" panose="00000500000000000000"/>
                <a:sym typeface="Montserrat" panose="00000500000000000000"/>
              </a:rPr>
              <a:t>objetivos:</a:t>
            </a:r>
            <a:endParaRPr lang="es-GT" b="1" dirty="0"/>
          </a:p>
        </p:txBody>
      </p:sp>
      <p:sp>
        <p:nvSpPr>
          <p:cNvPr id="58" name="Google Shape;58;g1e0bd25976b_0_37"/>
          <p:cNvSpPr txBox="1"/>
          <p:nvPr/>
        </p:nvSpPr>
        <p:spPr>
          <a:xfrm>
            <a:off x="950284" y="3793754"/>
            <a:ext cx="4994100" cy="1361871"/>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50000"/>
              </a:lnSpc>
              <a:spcBef>
                <a:spcPts val="0"/>
              </a:spcBef>
              <a:spcAft>
                <a:spcPts val="0"/>
              </a:spcAft>
              <a:buFont typeface="Arial" panose="020B0604020202020204" pitchFamily="34" charset="0"/>
              <a:buChar char="•"/>
            </a:pPr>
            <a:r>
              <a:rPr lang="es-GT" sz="1100" b="1" dirty="0">
                <a:solidFill>
                  <a:schemeClr val="dk1"/>
                </a:solidFill>
                <a:latin typeface="Montserrat" panose="00000500000000000000"/>
                <a:ea typeface="Montserrat" panose="00000500000000000000"/>
                <a:cs typeface="Montserrat" panose="00000500000000000000"/>
                <a:sym typeface="Montserrat" panose="00000500000000000000"/>
              </a:rPr>
              <a:t> Objetivo estratégico: </a:t>
            </a: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Institucionalizar la equidad entre hombres y mujeres mediante la asesoría técnica a las instituciones de la administración pública, gobiernos locales y sistema de consejos de desarrollo urbano y rural al 2026, en acciones de política pública.</a:t>
            </a:r>
            <a:endParaRPr dirty="0"/>
          </a:p>
        </p:txBody>
      </p:sp>
      <p:sp>
        <p:nvSpPr>
          <p:cNvPr id="59" name="Google Shape;59;g1e0bd25976b_0_37"/>
          <p:cNvSpPr txBox="1"/>
          <p:nvPr/>
        </p:nvSpPr>
        <p:spPr>
          <a:xfrm>
            <a:off x="6318529" y="2735022"/>
            <a:ext cx="4994100" cy="600124"/>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50000"/>
              </a:lnSpc>
              <a:spcBef>
                <a:spcPts val="0"/>
              </a:spcBef>
              <a:spcAft>
                <a:spcPts val="0"/>
              </a:spcAft>
              <a:buFont typeface="Arial" panose="020B0604020202020204" pitchFamily="34" charset="0"/>
              <a:buChar char="•"/>
            </a:pPr>
            <a:r>
              <a:rPr lang="es-GT" sz="1100" b="1" dirty="0">
                <a:solidFill>
                  <a:schemeClr val="dk1"/>
                </a:solidFill>
                <a:latin typeface="Montserrat" panose="00000500000000000000"/>
                <a:ea typeface="Montserrat" panose="00000500000000000000"/>
                <a:cs typeface="Montserrat" panose="00000500000000000000"/>
                <a:sym typeface="Montserrat" panose="00000500000000000000"/>
              </a:rPr>
              <a:t>Objetivos Operativos: </a:t>
            </a: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Coordinar técnica y operativamente el desarrollo institucional de la Secretaría Presidencial de la Mujer.</a:t>
            </a:r>
            <a:endParaRPr dirty="0"/>
          </a:p>
        </p:txBody>
      </p:sp>
      <p:sp>
        <p:nvSpPr>
          <p:cNvPr id="60" name="Google Shape;60;g1e0bd25976b_0_37"/>
          <p:cNvSpPr txBox="1"/>
          <p:nvPr/>
        </p:nvSpPr>
        <p:spPr>
          <a:xfrm>
            <a:off x="6318529" y="3793753"/>
            <a:ext cx="4994100" cy="1361871"/>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50000"/>
              </a:lnSpc>
              <a:spcBef>
                <a:spcPts val="0"/>
              </a:spcBef>
              <a:spcAft>
                <a:spcPts val="0"/>
              </a:spcAft>
              <a:buFont typeface="Arial" panose="020B0604020202020204" pitchFamily="34" charset="0"/>
              <a:buChar char="•"/>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Asistir técnicamente a las instituciones de la administración pública, gobiernos locales y al sistema de consejos de desarrollo urbano y rural, en la gestión de políticas públicas e información de la condición jurídica de la mujer, vinculadas con la equidad entre hombres y mujeres.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49" y="2660700"/>
            <a:ext cx="6204699"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txBox="1"/>
          <p:nvPr/>
        </p:nvSpPr>
        <p:spPr>
          <a:xfrm>
            <a:off x="4536350" y="2918275"/>
            <a:ext cx="4971633"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Parte General </a:t>
            </a:r>
            <a:endParaRPr lang="es-GT" sz="3300" dirty="0">
              <a:solidFill>
                <a:srgbClr val="36B3CE"/>
              </a:solidFill>
              <a:latin typeface="Vollkorn Medium"/>
              <a:ea typeface="Vollkorn Medium"/>
              <a:cs typeface="Vollkorn Medium"/>
              <a:sym typeface="Vollkorn Medium"/>
            </a:endParaRPr>
          </a:p>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Ejecución Presupuestaria</a:t>
            </a:r>
            <a:endParaRPr sz="33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1</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1e0bd25976b_0_84"/>
          <p:cNvSpPr txBox="1"/>
          <p:nvPr/>
        </p:nvSpPr>
        <p:spPr>
          <a:xfrm>
            <a:off x="1012054" y="3711430"/>
            <a:ext cx="3021377" cy="16927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2000" b="1" dirty="0">
                <a:solidFill>
                  <a:srgbClr val="1F3B57"/>
                </a:solidFill>
                <a:latin typeface="Montserrat" panose="00000500000000000000"/>
                <a:ea typeface="Montserrat" panose="00000500000000000000"/>
                <a:cs typeface="Montserrat" panose="00000500000000000000"/>
                <a:sym typeface="Montserrat" panose="00000500000000000000"/>
              </a:rPr>
              <a:t>Presupuesto vigente total: </a:t>
            </a: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r>
              <a:rPr lang="es-GT" sz="2000" b="1" dirty="0">
                <a:solidFill>
                  <a:srgbClr val="1F3B57"/>
                </a:solidFill>
                <a:latin typeface="Montserrat" panose="00000500000000000000"/>
                <a:ea typeface="Montserrat" panose="00000500000000000000"/>
                <a:cs typeface="Montserrat" panose="00000500000000000000"/>
                <a:sym typeface="Montserrat" panose="00000500000000000000"/>
              </a:rPr>
              <a:t> </a:t>
            </a:r>
            <a:r>
              <a:rPr lang="es-GT" sz="2400" dirty="0">
                <a:solidFill>
                  <a:srgbClr val="1F3B57"/>
                </a:solidFill>
                <a:latin typeface="Montserrat" panose="00000500000000000000"/>
                <a:ea typeface="Montserrat" panose="00000500000000000000"/>
                <a:cs typeface="Montserrat" panose="00000500000000000000"/>
                <a:sym typeface="Montserrat" panose="00000500000000000000"/>
              </a:rPr>
              <a:t>Q26,648,782.00</a:t>
            </a:r>
            <a:endParaRPr lang="es-GT" sz="2000" dirty="0">
              <a:solidFill>
                <a:srgbClr val="1F3B57"/>
              </a:solidFill>
              <a:latin typeface="Montserrat" panose="00000500000000000000"/>
              <a:ea typeface="Montserrat" panose="00000500000000000000"/>
              <a:cs typeface="Montserrat" panose="00000500000000000000"/>
              <a:sym typeface="Montserrat" panose="00000500000000000000"/>
            </a:endParaRPr>
          </a:p>
        </p:txBody>
      </p:sp>
      <p:sp>
        <p:nvSpPr>
          <p:cNvPr id="84" name="Google Shape;84;g1e0bd25976b_0_84"/>
          <p:cNvSpPr txBox="1"/>
          <p:nvPr/>
        </p:nvSpPr>
        <p:spPr>
          <a:xfrm>
            <a:off x="4807528" y="3711430"/>
            <a:ext cx="257700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2000" b="1" dirty="0">
                <a:solidFill>
                  <a:srgbClr val="1F3B57"/>
                </a:solidFill>
                <a:latin typeface="Montserrat" panose="00000500000000000000"/>
                <a:ea typeface="Montserrat" panose="00000500000000000000"/>
                <a:cs typeface="Montserrat" panose="00000500000000000000"/>
                <a:sym typeface="Montserrat" panose="00000500000000000000"/>
              </a:rPr>
              <a:t>Presupuesto ejecutado</a:t>
            </a: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r>
              <a:rPr lang="es-GT" sz="2000" b="1" dirty="0">
                <a:solidFill>
                  <a:srgbClr val="1F3B57"/>
                </a:solidFill>
                <a:latin typeface="Montserrat" panose="00000500000000000000"/>
                <a:ea typeface="Montserrat" panose="00000500000000000000"/>
                <a:cs typeface="Montserrat" panose="00000500000000000000"/>
                <a:sym typeface="Montserrat" panose="00000500000000000000"/>
              </a:rPr>
              <a:t>(utilizado):</a:t>
            </a: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r>
              <a:rPr lang="es-GT" sz="2400" dirty="0">
                <a:solidFill>
                  <a:srgbClr val="1F3B57"/>
                </a:solidFill>
                <a:latin typeface="Montserrat" panose="00000500000000000000"/>
                <a:ea typeface="Montserrat" panose="00000500000000000000"/>
                <a:cs typeface="Montserrat" panose="00000500000000000000"/>
                <a:sym typeface="Montserrat" panose="00000500000000000000"/>
              </a:rPr>
              <a:t>Q7,869,653.21</a:t>
            </a:r>
            <a:endParaRPr sz="2800" dirty="0">
              <a:solidFill>
                <a:srgbClr val="1F3B57"/>
              </a:solidFill>
            </a:endParaRPr>
          </a:p>
        </p:txBody>
      </p:sp>
      <p:sp>
        <p:nvSpPr>
          <p:cNvPr id="85" name="Google Shape;85;g1e0bd25976b_0_84"/>
          <p:cNvSpPr txBox="1"/>
          <p:nvPr/>
        </p:nvSpPr>
        <p:spPr>
          <a:xfrm>
            <a:off x="8158625" y="3711430"/>
            <a:ext cx="2577000" cy="16927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2000" b="1" dirty="0">
                <a:solidFill>
                  <a:srgbClr val="1F3B57"/>
                </a:solidFill>
                <a:latin typeface="Montserrat" panose="00000500000000000000"/>
                <a:ea typeface="Montserrat" panose="00000500000000000000"/>
                <a:cs typeface="Montserrat" panose="00000500000000000000"/>
                <a:sym typeface="Montserrat" panose="00000500000000000000"/>
              </a:rPr>
              <a:t>Saldo:</a:t>
            </a: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endParaRPr lang="es-GT" sz="2000" b="1" dirty="0">
              <a:solidFill>
                <a:srgbClr val="1F3B57"/>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r>
              <a:rPr lang="es-GT" sz="2400" dirty="0">
                <a:solidFill>
                  <a:srgbClr val="1F3B57"/>
                </a:solidFill>
                <a:latin typeface="Montserrat" panose="00000500000000000000"/>
                <a:sym typeface="Montserrat" panose="00000500000000000000"/>
              </a:rPr>
              <a:t>Q18,779,128.79</a:t>
            </a:r>
            <a:endParaRPr sz="2400" dirty="0">
              <a:solidFill>
                <a:srgbClr val="1F3B57"/>
              </a:solidFill>
            </a:endParaRPr>
          </a:p>
        </p:txBody>
      </p:sp>
      <p:sp>
        <p:nvSpPr>
          <p:cNvPr id="2" name="Google Shape;94;g1e0bd25976b_0_142"/>
          <p:cNvSpPr txBox="1"/>
          <p:nvPr/>
        </p:nvSpPr>
        <p:spPr>
          <a:xfrm>
            <a:off x="1791429" y="339146"/>
            <a:ext cx="9287903"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GT" sz="2000" dirty="0">
              <a:solidFill>
                <a:srgbClr val="36B3CE"/>
              </a:solidFill>
              <a:latin typeface="Montserrat" panose="00000500000000000000"/>
              <a:ea typeface="Montserrat" panose="00000500000000000000"/>
              <a:cs typeface="Montserrat" panose="00000500000000000000"/>
              <a:sym typeface="Montserrat" panose="00000500000000000000"/>
            </a:endParaRPr>
          </a:p>
          <a:p>
            <a:pPr marL="0" marR="0" lvl="0" indent="0" algn="ctr"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CIFRAS GENERALES DEL PRESUPUESTO AL PRIMER CUATRIMESTRE 2023</a:t>
            </a:r>
            <a:endParaRPr sz="2000" dirty="0">
              <a:solidFill>
                <a:srgbClr val="36B3CE"/>
              </a:solidFill>
            </a:endParaRPr>
          </a:p>
        </p:txBody>
      </p:sp>
      <p:pic>
        <p:nvPicPr>
          <p:cNvPr id="4" name="Imagen 3" descr="Icono&#10;&#10;Descripción generada automáticamente"/>
          <p:cNvPicPr>
            <a:picLocks noChangeAspect="1"/>
          </p:cNvPicPr>
          <p:nvPr/>
        </p:nvPicPr>
        <p:blipFill>
          <a:blip r:embed="rId1"/>
          <a:stretch>
            <a:fillRect/>
          </a:stretch>
        </p:blipFill>
        <p:spPr>
          <a:xfrm>
            <a:off x="5166405" y="1759972"/>
            <a:ext cx="1859189" cy="1860808"/>
          </a:xfrm>
          <a:prstGeom prst="rect">
            <a:avLst/>
          </a:prstGeom>
        </p:spPr>
      </p:pic>
      <p:pic>
        <p:nvPicPr>
          <p:cNvPr id="6" name="Imagen 5" descr="Icono&#10;&#10;Descripción generada automáticamente"/>
          <p:cNvPicPr>
            <a:picLocks noChangeAspect="1"/>
          </p:cNvPicPr>
          <p:nvPr/>
        </p:nvPicPr>
        <p:blipFill>
          <a:blip r:embed="rId2"/>
          <a:stretch>
            <a:fillRect/>
          </a:stretch>
        </p:blipFill>
        <p:spPr>
          <a:xfrm>
            <a:off x="1708498" y="1759972"/>
            <a:ext cx="1859189" cy="1857571"/>
          </a:xfrm>
          <a:prstGeom prst="rect">
            <a:avLst/>
          </a:prstGeom>
        </p:spPr>
      </p:pic>
      <p:pic>
        <p:nvPicPr>
          <p:cNvPr id="8" name="Imagen 7" descr="Icono&#10;&#10;Descripción generada automáticamente"/>
          <p:cNvPicPr>
            <a:picLocks noChangeAspect="1"/>
          </p:cNvPicPr>
          <p:nvPr/>
        </p:nvPicPr>
        <p:blipFill>
          <a:blip r:embed="rId3"/>
          <a:stretch>
            <a:fillRect/>
          </a:stretch>
        </p:blipFill>
        <p:spPr>
          <a:xfrm>
            <a:off x="8624312" y="1842391"/>
            <a:ext cx="1692731" cy="16927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g1e0bd25976b_0_105"/>
          <p:cNvSpPr/>
          <p:nvPr/>
        </p:nvSpPr>
        <p:spPr>
          <a:xfrm>
            <a:off x="5642434" y="1256858"/>
            <a:ext cx="5957700" cy="4019228"/>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g1e0bd25976b_0_105"/>
          <p:cNvSpPr txBox="1"/>
          <p:nvPr/>
        </p:nvSpPr>
        <p:spPr>
          <a:xfrm>
            <a:off x="8265482" y="1672493"/>
            <a:ext cx="3291203"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panose="00000500000000000000"/>
                <a:ea typeface="Montserrat" panose="00000500000000000000"/>
                <a:cs typeface="Montserrat" panose="00000500000000000000"/>
                <a:sym typeface="Montserrat" panose="00000500000000000000"/>
              </a:rPr>
              <a:t>CIFRAS GENERALES DEL PRESUPUESTO AL PRIMER CUATRIMESTRE 2023</a:t>
            </a:r>
            <a:endParaRPr lang="es-GT" sz="2000" dirty="0">
              <a:solidFill>
                <a:schemeClr val="lt1"/>
              </a:solidFill>
              <a:latin typeface="Montserrat" panose="00000500000000000000"/>
              <a:ea typeface="Montserrat" panose="00000500000000000000"/>
              <a:cs typeface="Montserrat" panose="00000500000000000000"/>
              <a:sym typeface="Montserrat" panose="00000500000000000000"/>
            </a:endParaRPr>
          </a:p>
        </p:txBody>
      </p:sp>
      <p:sp>
        <p:nvSpPr>
          <p:cNvPr id="105" name="Google Shape;105;g1e0bd25976b_0_105"/>
          <p:cNvSpPr txBox="1"/>
          <p:nvPr/>
        </p:nvSpPr>
        <p:spPr>
          <a:xfrm>
            <a:off x="8265482" y="3047416"/>
            <a:ext cx="3621300" cy="131570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lang="es-GT" sz="1100" dirty="0">
              <a:solidFill>
                <a:schemeClr val="lt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b="1" dirty="0">
                <a:solidFill>
                  <a:schemeClr val="lt1"/>
                </a:solidFill>
                <a:latin typeface="Montserrat" panose="00000500000000000000"/>
                <a:ea typeface="Montserrat" panose="00000500000000000000"/>
                <a:cs typeface="Montserrat" panose="00000500000000000000"/>
                <a:sym typeface="Montserrat" panose="00000500000000000000"/>
              </a:rPr>
              <a:t>Porcentaje de ejecución:</a:t>
            </a:r>
            <a:endParaRPr lang="es-GT" sz="1100" b="1" dirty="0">
              <a:solidFill>
                <a:schemeClr val="lt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b="1" dirty="0">
              <a:solidFill>
                <a:schemeClr val="lt1"/>
              </a:solidFill>
              <a:latin typeface="Montserrat" panose="00000500000000000000"/>
              <a:sym typeface="Montserrat" panose="00000500000000000000"/>
            </a:endParaRPr>
          </a:p>
          <a:p>
            <a:pPr marL="0" marR="0" lvl="0" indent="0" algn="ctr" rtl="0">
              <a:lnSpc>
                <a:spcPct val="150000"/>
              </a:lnSpc>
              <a:spcBef>
                <a:spcPts val="0"/>
              </a:spcBef>
              <a:spcAft>
                <a:spcPts val="0"/>
              </a:spcAft>
              <a:buNone/>
            </a:pPr>
            <a:r>
              <a:rPr lang="es-GT" sz="2000" b="1" dirty="0">
                <a:solidFill>
                  <a:schemeClr val="lt1"/>
                </a:solidFill>
              </a:rPr>
              <a:t>29.53%</a:t>
            </a:r>
            <a:endParaRPr sz="2000" b="1" dirty="0">
              <a:solidFill>
                <a:schemeClr val="lt1"/>
              </a:solidFill>
            </a:endParaRPr>
          </a:p>
        </p:txBody>
      </p:sp>
      <p:pic>
        <p:nvPicPr>
          <p:cNvPr id="7" name="Imagen 6" descr="Una persona sentada en un escritorio&#10;&#10;Descripción generada automáticamente con confianza media"/>
          <p:cNvPicPr>
            <a:picLocks noChangeAspect="1"/>
          </p:cNvPicPr>
          <p:nvPr/>
        </p:nvPicPr>
        <p:blipFill>
          <a:blip r:embed="rId1"/>
          <a:stretch>
            <a:fillRect/>
          </a:stretch>
        </p:blipFill>
        <p:spPr>
          <a:xfrm>
            <a:off x="1656413" y="1256858"/>
            <a:ext cx="6136226" cy="4019228"/>
          </a:xfrm>
          <a:prstGeom prst="rect">
            <a:avLst/>
          </a:prstGeom>
        </p:spPr>
      </p:pic>
      <p:sp>
        <p:nvSpPr>
          <p:cNvPr id="9" name="CuadroTexto 8"/>
          <p:cNvSpPr txBox="1"/>
          <p:nvPr/>
        </p:nvSpPr>
        <p:spPr>
          <a:xfrm>
            <a:off x="1585848" y="5276086"/>
            <a:ext cx="6115351" cy="338554"/>
          </a:xfrm>
          <a:prstGeom prst="rect">
            <a:avLst/>
          </a:prstGeom>
          <a:noFill/>
        </p:spPr>
        <p:txBody>
          <a:bodyPr wrap="square">
            <a:spAutoFit/>
          </a:bodyPr>
          <a:lstStyle/>
          <a:p>
            <a:r>
              <a:rPr lang="es-MX" sz="800" dirty="0">
                <a:solidFill>
                  <a:schemeClr val="dk1"/>
                </a:solidFill>
                <a:latin typeface="Montserrat" panose="00000500000000000000"/>
              </a:rPr>
              <a:t>Reunión extraordinaria de la Coordinadora Nacional para la Prevención de la Violencia Intrafamiliar y Contra la Mujer</a:t>
            </a:r>
            <a:endParaRPr lang="es-MX" sz="800" dirty="0">
              <a:solidFill>
                <a:schemeClr val="dk1"/>
              </a:solidFill>
              <a:latin typeface="Montserrat" panose="00000500000000000000"/>
            </a:endParaRPr>
          </a:p>
          <a:p>
            <a:pPr algn="ctr"/>
            <a:r>
              <a:rPr lang="es-MX" sz="800" dirty="0">
                <a:solidFill>
                  <a:schemeClr val="dk1"/>
                </a:solidFill>
                <a:latin typeface="Montserrat" panose="00000500000000000000"/>
              </a:rPr>
              <a:t> -CONAPREVI-</a:t>
            </a:r>
            <a:r>
              <a:rPr lang="es-GT" sz="800" dirty="0">
                <a:solidFill>
                  <a:schemeClr val="dk1"/>
                </a:solidFill>
                <a:latin typeface="Montserrat" panose="00000500000000000000"/>
              </a:rPr>
              <a:t> marzo 2023 </a:t>
            </a:r>
            <a:endParaRPr lang="es-MX" sz="800" dirty="0">
              <a:solidFill>
                <a:schemeClr val="dk1"/>
              </a:solidFill>
              <a:latin typeface="Montserrat" panose="0000050000000000000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120556" y="933950"/>
            <a:ext cx="4982232"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¿EN QUÉ UTILIZA EL DINERO LA </a:t>
            </a:r>
            <a:r>
              <a:rPr lang="es-GT" sz="2000" b="1" dirty="0">
                <a:solidFill>
                  <a:srgbClr val="36B3CE"/>
                </a:solidFill>
                <a:latin typeface="Montserrat" panose="00000500000000000000"/>
                <a:ea typeface="Montserrat" panose="00000500000000000000"/>
                <a:cs typeface="Montserrat" panose="00000500000000000000"/>
                <a:sym typeface="Montserrat" panose="00000500000000000000"/>
              </a:rPr>
              <a:t>SECRETARÍA PRESIDENCIAL DE LA MUJER</a:t>
            </a:r>
            <a:r>
              <a:rPr lang="es-GT" sz="2000" dirty="0">
                <a:solidFill>
                  <a:srgbClr val="36B3CE"/>
                </a:solidFill>
                <a:latin typeface="Montserrat" panose="00000500000000000000"/>
                <a:ea typeface="Montserrat" panose="00000500000000000000"/>
                <a:cs typeface="Montserrat" panose="00000500000000000000"/>
                <a:sym typeface="Montserrat" panose="00000500000000000000"/>
              </a:rPr>
              <a:t>?</a:t>
            </a:r>
            <a:endParaRPr sz="2000" dirty="0">
              <a:solidFill>
                <a:srgbClr val="36B3CE"/>
              </a:solidFill>
            </a:endParaRPr>
          </a:p>
        </p:txBody>
      </p:sp>
      <p:sp>
        <p:nvSpPr>
          <p:cNvPr id="95" name="Google Shape;95;g1e0bd25976b_0_142"/>
          <p:cNvSpPr txBox="1"/>
          <p:nvPr/>
        </p:nvSpPr>
        <p:spPr>
          <a:xfrm>
            <a:off x="5455595" y="2211388"/>
            <a:ext cx="6120000" cy="320853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El dinero se utiliza en la adquisición de diferentes bienes o servicios y en transferencias que son necesarias para cumplir con las finalidades de la institución.</a:t>
            </a: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r>
              <a:rPr lang="es-GT" sz="1100" dirty="0">
                <a:solidFill>
                  <a:schemeClr val="dk1"/>
                </a:solidFill>
                <a:latin typeface="Montserrat" panose="00000500000000000000"/>
                <a:ea typeface="Montserrat" panose="00000500000000000000"/>
                <a:cs typeface="Montserrat" panose="00000500000000000000"/>
                <a:sym typeface="Montserrat" panose="00000500000000000000"/>
              </a:rPr>
              <a:t>Para mostrar de forma ordenada a la población en qué se utiliza el dinero, el gasto del sector público se muestra por </a:t>
            </a:r>
            <a:r>
              <a:rPr lang="es-GT" sz="1100" b="1" dirty="0">
                <a:solidFill>
                  <a:schemeClr val="dk1"/>
                </a:solidFill>
                <a:latin typeface="Montserrat" panose="00000500000000000000"/>
                <a:ea typeface="Montserrat" panose="00000500000000000000"/>
                <a:cs typeface="Montserrat" panose="00000500000000000000"/>
                <a:sym typeface="Montserrat" panose="00000500000000000000"/>
              </a:rPr>
              <a:t>grupos de gasto.</a:t>
            </a:r>
            <a:endParaRPr lang="es-GT" sz="1100" b="1" dirty="0">
              <a:solidFill>
                <a:schemeClr val="dk1"/>
              </a:solidFill>
              <a:latin typeface="Montserrat" panose="00000500000000000000"/>
              <a:ea typeface="Montserrat" panose="00000500000000000000"/>
              <a:cs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b="1" dirty="0">
              <a:solidFill>
                <a:schemeClr val="dk1"/>
              </a:solidFill>
              <a:latin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b="1" dirty="0">
              <a:solidFill>
                <a:schemeClr val="dk1"/>
              </a:solidFill>
              <a:latin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b="1" dirty="0">
              <a:solidFill>
                <a:schemeClr val="dk1"/>
              </a:solidFill>
              <a:latin typeface="Montserrat" panose="00000500000000000000"/>
              <a:sym typeface="Montserrat" panose="00000500000000000000"/>
            </a:endParaRPr>
          </a:p>
          <a:p>
            <a:pPr marL="0" marR="0" lvl="0" indent="0" algn="just" rtl="0">
              <a:lnSpc>
                <a:spcPct val="150000"/>
              </a:lnSpc>
              <a:spcBef>
                <a:spcPts val="0"/>
              </a:spcBef>
              <a:spcAft>
                <a:spcPts val="0"/>
              </a:spcAft>
              <a:buNone/>
            </a:pPr>
            <a:endParaRPr lang="es-GT" sz="1100" b="1" dirty="0">
              <a:solidFill>
                <a:schemeClr val="dk1"/>
              </a:solidFill>
              <a:latin typeface="Montserrat" panose="00000500000000000000"/>
              <a:sym typeface="Montserrat" panose="00000500000000000000"/>
            </a:endParaRPr>
          </a:p>
          <a:p>
            <a:pPr marL="0" marR="0" lvl="0" indent="0" algn="r" rtl="0">
              <a:lnSpc>
                <a:spcPct val="150000"/>
              </a:lnSpc>
              <a:spcBef>
                <a:spcPts val="0"/>
              </a:spcBef>
              <a:spcAft>
                <a:spcPts val="0"/>
              </a:spcAft>
              <a:buNone/>
            </a:pPr>
            <a:r>
              <a:rPr lang="es-GT" sz="1100" b="1" dirty="0">
                <a:solidFill>
                  <a:schemeClr val="dk1"/>
                </a:solidFill>
                <a:latin typeface="Montserrat" panose="00000500000000000000"/>
                <a:sym typeface="Montserrat" panose="00000500000000000000"/>
              </a:rPr>
              <a:t>El gasto se divide</a:t>
            </a:r>
            <a:endParaRPr lang="es-GT" sz="1100" b="1" dirty="0">
              <a:solidFill>
                <a:schemeClr val="dk1"/>
              </a:solidFill>
              <a:latin typeface="Montserrat" panose="00000500000000000000"/>
              <a:sym typeface="Montserrat" panose="00000500000000000000"/>
            </a:endParaRPr>
          </a:p>
          <a:p>
            <a:pPr marL="0" marR="0" lvl="0" indent="0" algn="r" rtl="0">
              <a:lnSpc>
                <a:spcPct val="150000"/>
              </a:lnSpc>
              <a:spcBef>
                <a:spcPts val="0"/>
              </a:spcBef>
              <a:spcAft>
                <a:spcPts val="0"/>
              </a:spcAft>
              <a:buNone/>
            </a:pPr>
            <a:r>
              <a:rPr lang="es-GT" sz="1100" b="1" dirty="0">
                <a:solidFill>
                  <a:schemeClr val="dk1"/>
                </a:solidFill>
                <a:latin typeface="Montserrat" panose="00000500000000000000"/>
                <a:sym typeface="Montserrat" panose="00000500000000000000"/>
              </a:rPr>
              <a:t>en 05 grupos</a:t>
            </a:r>
            <a:endParaRPr lang="es-GT" sz="1100" b="1" dirty="0">
              <a:solidFill>
                <a:schemeClr val="dk1"/>
              </a:solidFill>
              <a:latin typeface="Montserrat" panose="00000500000000000000"/>
              <a:sym typeface="Montserrat" panose="00000500000000000000"/>
            </a:endParaRPr>
          </a:p>
          <a:p>
            <a:pPr marL="0" marR="0" lvl="0" indent="0" algn="just" rtl="0">
              <a:lnSpc>
                <a:spcPct val="150000"/>
              </a:lnSpc>
              <a:spcBef>
                <a:spcPts val="0"/>
              </a:spcBef>
              <a:spcAft>
                <a:spcPts val="0"/>
              </a:spcAft>
              <a:buNone/>
            </a:pPr>
            <a:endParaRPr b="1" dirty="0"/>
          </a:p>
        </p:txBody>
      </p:sp>
      <p:pic>
        <p:nvPicPr>
          <p:cNvPr id="3" name="Imagen 2"/>
          <p:cNvPicPr>
            <a:picLocks noChangeAspect="1"/>
          </p:cNvPicPr>
          <p:nvPr/>
        </p:nvPicPr>
        <p:blipFill>
          <a:blip r:embed="rId1"/>
          <a:srcRect/>
          <a:stretch>
            <a:fillRect/>
          </a:stretch>
        </p:blipFill>
        <p:spPr>
          <a:xfrm>
            <a:off x="311518" y="2103666"/>
            <a:ext cx="4809038" cy="3204021"/>
          </a:xfrm>
          <a:prstGeom prst="rect">
            <a:avLst/>
          </a:prstGeom>
        </p:spPr>
      </p:pic>
      <p:sp>
        <p:nvSpPr>
          <p:cNvPr id="4" name="CuadroTexto 3"/>
          <p:cNvSpPr txBox="1"/>
          <p:nvPr/>
        </p:nvSpPr>
        <p:spPr>
          <a:xfrm>
            <a:off x="247510" y="5419918"/>
            <a:ext cx="4809038" cy="461665"/>
          </a:xfrm>
          <a:prstGeom prst="rect">
            <a:avLst/>
          </a:prstGeom>
          <a:noFill/>
        </p:spPr>
        <p:txBody>
          <a:bodyPr wrap="square">
            <a:spAutoFit/>
          </a:bodyPr>
          <a:lstStyle/>
          <a:p>
            <a:pPr algn="ctr"/>
            <a:r>
              <a:rPr lang="es-MX" sz="800" dirty="0">
                <a:solidFill>
                  <a:schemeClr val="dk1"/>
                </a:solidFill>
                <a:latin typeface="Montserrat" panose="00000500000000000000"/>
              </a:rPr>
              <a:t>Escuela de Formación y Liderazgo para las Directoras de las Direcciones Municipales de la Mujer en Totonicapán</a:t>
            </a:r>
            <a:endParaRPr lang="es-MX" sz="800" dirty="0">
              <a:solidFill>
                <a:schemeClr val="dk1"/>
              </a:solidFill>
              <a:latin typeface="Montserrat" panose="00000500000000000000"/>
            </a:endParaRPr>
          </a:p>
          <a:p>
            <a:pPr algn="ctr"/>
            <a:r>
              <a:rPr lang="es-MX" sz="800" dirty="0">
                <a:solidFill>
                  <a:schemeClr val="dk1"/>
                </a:solidFill>
                <a:latin typeface="Montserrat" panose="00000500000000000000"/>
              </a:rPr>
              <a:t>Marzo. 2023 </a:t>
            </a:r>
            <a:endParaRPr lang="es-GT" sz="1100" dirty="0">
              <a:solidFill>
                <a:schemeClr val="dk1"/>
              </a:solidFill>
              <a:latin typeface="Montserrat" panose="00000500000000000000"/>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17181</Words>
  <Application>WPS Presentation</Application>
  <PresentationFormat>Panorámica</PresentationFormat>
  <Paragraphs>414</Paragraphs>
  <Slides>28</Slides>
  <Notes>28</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28</vt:i4>
      </vt:variant>
    </vt:vector>
  </HeadingPairs>
  <TitlesOfParts>
    <vt:vector size="45" baseType="lpstr">
      <vt:lpstr>Arial</vt:lpstr>
      <vt:lpstr>SimSun</vt:lpstr>
      <vt:lpstr>Wingdings</vt:lpstr>
      <vt:lpstr>Arial</vt:lpstr>
      <vt:lpstr>Vollkorn Black</vt:lpstr>
      <vt:lpstr>Calibri</vt:lpstr>
      <vt:lpstr>Montserrat SemiBold</vt:lpstr>
      <vt:lpstr>Montserrat</vt:lpstr>
      <vt:lpstr>Montserrat</vt:lpstr>
      <vt:lpstr>Calibri</vt:lpstr>
      <vt:lpstr>Segoe UI Historic</vt:lpstr>
      <vt:lpstr>Vollkorn Medium</vt:lpstr>
      <vt:lpstr>Vollkorn ExtraBold</vt:lpstr>
      <vt:lpstr>Times New Roman</vt:lpstr>
      <vt:lpstr>Microsoft YaHei</vt:lpstr>
      <vt:lpstr>Arial Unicode MS</vt:lpstr>
      <vt:lpstr>Tema de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graci</cp:lastModifiedBy>
  <cp:revision>5</cp:revision>
  <dcterms:created xsi:type="dcterms:W3CDTF">2022-04-29T16:34:00Z</dcterms:created>
  <dcterms:modified xsi:type="dcterms:W3CDTF">2023-05-06T02:27:57Z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D1793171D70148A396902DDAA8A6436D</vt:lpwstr>
  </property>
  <property fmtid="{D5CDD505-2E9C-101B-9397-08002B2CF9AE}" pid="3" name="KSOProductBuildVer">
    <vt:lpwstr>2058-11.2.0.11537</vt:lpwstr>
  </property>
</Properties>
</file>